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32" r:id="rId1"/>
  </p:sldMasterIdLst>
  <p:notesMasterIdLst>
    <p:notesMasterId r:id="rId24"/>
  </p:notesMasterIdLst>
  <p:sldIdLst>
    <p:sldId id="256" r:id="rId2"/>
    <p:sldId id="257" r:id="rId3"/>
    <p:sldId id="259" r:id="rId4"/>
    <p:sldId id="269" r:id="rId5"/>
    <p:sldId id="258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8" r:id="rId14"/>
    <p:sldId id="267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>
      <p:cViewPr>
        <p:scale>
          <a:sx n="60" d="100"/>
          <a:sy n="60" d="100"/>
        </p:scale>
        <p:origin x="-1384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E490B2-804B-4E24-BE8C-6E77A2EF94C2}" type="datetimeFigureOut">
              <a:rPr lang="en-US" smtClean="0"/>
              <a:pPr/>
              <a:t>11/16/2020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4194E3-D03C-44B9-81EC-7CAFCDFFFFA1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0EC2100-5146-4D6E-B0E0-97D80301D709}" type="datetime1">
              <a:rPr lang="en-US" smtClean="0"/>
              <a:pPr/>
              <a:t>11/16/2020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AAD85A1E-EECC-432B-8413-842CC4A00E6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0" y="-1"/>
            <a:ext cx="365760" cy="6854456"/>
          </a:xfrm>
          <a:prstGeom prst="rect">
            <a:avLst/>
          </a:prstGeom>
          <a:solidFill>
            <a:srgbClr val="FFFFFF">
              <a:alpha val="100000"/>
            </a:srgb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39" name="Rectangle 38"/>
          <p:cNvSpPr/>
          <p:nvPr/>
        </p:nvSpPr>
        <p:spPr>
          <a:xfrm>
            <a:off x="309558" y="680477"/>
            <a:ext cx="45720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40" name="Rectangle 39"/>
          <p:cNvSpPr/>
          <p:nvPr/>
        </p:nvSpPr>
        <p:spPr>
          <a:xfrm>
            <a:off x="269073" y="680477"/>
            <a:ext cx="27432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41" name="Rectangle 40"/>
          <p:cNvSpPr/>
          <p:nvPr/>
        </p:nvSpPr>
        <p:spPr>
          <a:xfrm>
            <a:off x="250020" y="680477"/>
            <a:ext cx="9144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42" name="Rectangle 41"/>
          <p:cNvSpPr/>
          <p:nvPr/>
        </p:nvSpPr>
        <p:spPr>
          <a:xfrm>
            <a:off x="221768" y="680477"/>
            <a:ext cx="9144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914400" y="4343400"/>
            <a:ext cx="7772400" cy="1975104"/>
          </a:xfrm>
        </p:spPr>
        <p:txBody>
          <a:bodyPr/>
          <a:lstStyle>
            <a:lvl1pPr marR="9144" algn="l">
              <a:defRPr sz="4000" b="1" cap="all" spc="0" baseline="0">
                <a:effectLst>
                  <a:reflection blurRad="12700" stA="34000" endA="740" endPos="53000" dir="5400000" sy="-100000" algn="bl" rotWithShape="0"/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914400" y="2834640"/>
            <a:ext cx="7772400" cy="1508760"/>
          </a:xfrm>
        </p:spPr>
        <p:txBody>
          <a:bodyPr lIns="100584" tIns="45720" anchor="b"/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56" name="Rectangle 55"/>
          <p:cNvSpPr/>
          <p:nvPr/>
        </p:nvSpPr>
        <p:spPr>
          <a:xfrm>
            <a:off x="255291" y="5047394"/>
            <a:ext cx="73152" cy="169164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65" name="Rectangle 64"/>
          <p:cNvSpPr/>
          <p:nvPr/>
        </p:nvSpPr>
        <p:spPr>
          <a:xfrm>
            <a:off x="255291" y="4796819"/>
            <a:ext cx="73152" cy="228600"/>
          </a:xfrm>
          <a:prstGeom prst="rect">
            <a:avLst/>
          </a:prstGeom>
          <a:solidFill>
            <a:schemeClr val="accent3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66" name="Rectangle 65"/>
          <p:cNvSpPr/>
          <p:nvPr/>
        </p:nvSpPr>
        <p:spPr>
          <a:xfrm>
            <a:off x="255291" y="4637685"/>
            <a:ext cx="73152" cy="137160"/>
          </a:xfrm>
          <a:prstGeom prst="rect">
            <a:avLst/>
          </a:prstGeom>
          <a:solidFill>
            <a:schemeClr val="bg2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67" name="Rectangle 66"/>
          <p:cNvSpPr/>
          <p:nvPr/>
        </p:nvSpPr>
        <p:spPr>
          <a:xfrm>
            <a:off x="255291" y="4542559"/>
            <a:ext cx="73152" cy="7315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A6FDD957-4545-4B52-AD3D-1EEC40455B57}" type="datetime1">
              <a:rPr lang="en-US" smtClean="0"/>
              <a:pPr/>
              <a:t>11/16/2020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AAD85A1E-EECC-432B-8413-842CC4A00E6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1981200" cy="5851525"/>
          </a:xfrm>
        </p:spPr>
        <p:txBody>
          <a:bodyPr vert="eaVert" anchor="ctr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5867400" cy="5851525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F05E1D4A-5A31-4C60-808D-8C821C7D7963}" type="datetime1">
              <a:rPr lang="en-US" smtClean="0"/>
              <a:pPr/>
              <a:t>11/16/2020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AAD85A1E-EECC-432B-8413-842CC4A00E6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D2ECC91B-D185-48A0-A4D4-B9DE3AEB2D00}" type="datetime1">
              <a:rPr lang="en-US" smtClean="0"/>
              <a:pPr/>
              <a:t>11/16/2020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AAD85A1E-EECC-432B-8413-842CC4A00E6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3"/>
          <p:cNvSpPr>
            <a:spLocks/>
          </p:cNvSpPr>
          <p:nvPr/>
        </p:nvSpPr>
        <p:spPr bwMode="auto">
          <a:xfrm>
            <a:off x="4828952" y="1073888"/>
            <a:ext cx="4322136" cy="5791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3648"/>
              </a:cxn>
              <a:cxn ang="0">
                <a:pos x="720" y="2016"/>
              </a:cxn>
              <a:cxn ang="0">
                <a:pos x="2736" y="0"/>
              </a:cxn>
              <a:cxn ang="0">
                <a:pos x="2736" y="96"/>
              </a:cxn>
              <a:cxn ang="0">
                <a:pos x="744" y="2038"/>
              </a:cxn>
              <a:cxn ang="0">
                <a:pos x="48" y="3648"/>
              </a:cxn>
              <a:cxn ang="0">
                <a:pos x="0" y="3648"/>
              </a:cxn>
            </a:cxnLst>
            <a:rect l="0" t="0" r="0" b="0"/>
            <a:pathLst>
              <a:path w="2736" h="3648">
                <a:moveTo>
                  <a:pt x="0" y="3648"/>
                </a:moveTo>
                <a:lnTo>
                  <a:pt x="720" y="2016"/>
                </a:lnTo>
                <a:lnTo>
                  <a:pt x="2736" y="672"/>
                </a:lnTo>
                <a:lnTo>
                  <a:pt x="2736" y="720"/>
                </a:lnTo>
                <a:lnTo>
                  <a:pt x="744" y="2038"/>
                </a:lnTo>
                <a:lnTo>
                  <a:pt x="48" y="3648"/>
                </a:lnTo>
                <a:lnTo>
                  <a:pt x="48" y="3648"/>
                </a:lnTo>
                <a:close/>
              </a:path>
            </a:pathLst>
          </a:custGeom>
          <a:noFill/>
          <a:ln w="3175" cap="flat" cmpd="sng" algn="ctr">
            <a:solidFill>
              <a:schemeClr val="accent2">
                <a:alpha val="5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5" name="Freeform 14"/>
          <p:cNvSpPr>
            <a:spLocks/>
          </p:cNvSpPr>
          <p:nvPr/>
        </p:nvSpPr>
        <p:spPr bwMode="auto">
          <a:xfrm>
            <a:off x="373966" y="0"/>
            <a:ext cx="5514536" cy="661533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4080"/>
              </a:cxn>
              <a:cxn ang="0">
                <a:pos x="0" y="4128"/>
              </a:cxn>
              <a:cxn ang="0">
                <a:pos x="3504" y="2640"/>
              </a:cxn>
              <a:cxn ang="0">
                <a:pos x="2880" y="0"/>
              </a:cxn>
              <a:cxn ang="0">
                <a:pos x="2832" y="0"/>
              </a:cxn>
              <a:cxn ang="0">
                <a:pos x="3465" y="2619"/>
              </a:cxn>
              <a:cxn ang="0">
                <a:pos x="0" y="4080"/>
              </a:cxn>
            </a:cxnLst>
            <a:rect l="0" t="0" r="0" b="0"/>
            <a:pathLst>
              <a:path w="3504" h="4128">
                <a:moveTo>
                  <a:pt x="0" y="4080"/>
                </a:moveTo>
                <a:lnTo>
                  <a:pt x="0" y="4128"/>
                </a:lnTo>
                <a:lnTo>
                  <a:pt x="3504" y="2640"/>
                </a:lnTo>
                <a:lnTo>
                  <a:pt x="2880" y="0"/>
                </a:lnTo>
                <a:lnTo>
                  <a:pt x="2832" y="0"/>
                </a:lnTo>
                <a:lnTo>
                  <a:pt x="3465" y="2619"/>
                </a:lnTo>
                <a:lnTo>
                  <a:pt x="0" y="4080"/>
                </a:lnTo>
                <a:close/>
              </a:path>
            </a:pathLst>
          </a:custGeom>
          <a:noFill/>
          <a:ln w="3175" cap="flat" cmpd="sng" algn="ctr">
            <a:solidFill>
              <a:schemeClr val="accent2">
                <a:alpha val="5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3" name="Freeform 12"/>
          <p:cNvSpPr>
            <a:spLocks/>
          </p:cNvSpPr>
          <p:nvPr/>
        </p:nvSpPr>
        <p:spPr bwMode="auto">
          <a:xfrm rot="5236414">
            <a:off x="4462128" y="1483600"/>
            <a:ext cx="4114800" cy="118872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3552" y="1344"/>
              </a:cxn>
              <a:cxn ang="0">
                <a:pos x="0" y="48"/>
              </a:cxn>
              <a:cxn ang="0">
                <a:pos x="0" y="0"/>
              </a:cxn>
            </a:cxnLst>
            <a:rect l="0" t="0" r="0" b="0"/>
            <a:pathLst>
              <a:path w="3552" h="1344">
                <a:moveTo>
                  <a:pt x="0" y="0"/>
                </a:moveTo>
                <a:lnTo>
                  <a:pt x="3552" y="1344"/>
                </a:lnTo>
                <a:lnTo>
                  <a:pt x="0" y="48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18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6" name="Freeform 15"/>
          <p:cNvSpPr>
            <a:spLocks/>
          </p:cNvSpPr>
          <p:nvPr/>
        </p:nvSpPr>
        <p:spPr bwMode="auto">
          <a:xfrm>
            <a:off x="5943600" y="0"/>
            <a:ext cx="2743200" cy="4267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1104" y="0"/>
              </a:cxn>
              <a:cxn ang="0">
                <a:pos x="1728" y="0"/>
              </a:cxn>
              <a:cxn ang="0">
                <a:pos x="0" y="2688"/>
              </a:cxn>
              <a:cxn ang="0">
                <a:pos x="1104" y="0"/>
              </a:cxn>
            </a:cxnLst>
            <a:rect l="0" t="0" r="0" b="0"/>
            <a:pathLst>
              <a:path w="1728" h="2688">
                <a:moveTo>
                  <a:pt x="1104" y="0"/>
                </a:moveTo>
                <a:lnTo>
                  <a:pt x="1728" y="0"/>
                </a:lnTo>
                <a:lnTo>
                  <a:pt x="0" y="2688"/>
                </a:lnTo>
                <a:lnTo>
                  <a:pt x="1104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7" name="Freeform 16"/>
          <p:cNvSpPr>
            <a:spLocks/>
          </p:cNvSpPr>
          <p:nvPr/>
        </p:nvSpPr>
        <p:spPr bwMode="auto">
          <a:xfrm>
            <a:off x="5943600" y="4267200"/>
            <a:ext cx="3200400" cy="11430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2016" y="240"/>
              </a:cxn>
              <a:cxn ang="0">
                <a:pos x="2016" y="720"/>
              </a:cxn>
              <a:cxn ang="0">
                <a:pos x="0" y="0"/>
              </a:cxn>
            </a:cxnLst>
            <a:rect l="0" t="0" r="0" b="0"/>
            <a:pathLst>
              <a:path w="2016" h="720">
                <a:moveTo>
                  <a:pt x="0" y="0"/>
                </a:moveTo>
                <a:lnTo>
                  <a:pt x="2016" y="240"/>
                </a:lnTo>
                <a:lnTo>
                  <a:pt x="2016" y="72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8" name="Freeform 17"/>
          <p:cNvSpPr>
            <a:spLocks/>
          </p:cNvSpPr>
          <p:nvPr/>
        </p:nvSpPr>
        <p:spPr bwMode="auto">
          <a:xfrm>
            <a:off x="5943600" y="0"/>
            <a:ext cx="1371600" cy="4267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864" y="0"/>
              </a:cxn>
              <a:cxn ang="0">
                <a:pos x="0" y="2688"/>
              </a:cxn>
              <a:cxn ang="0">
                <a:pos x="768" y="0"/>
              </a:cxn>
              <a:cxn ang="0">
                <a:pos x="864" y="0"/>
              </a:cxn>
            </a:cxnLst>
            <a:rect l="0" t="0" r="0" b="0"/>
            <a:pathLst>
              <a:path w="864" h="2688">
                <a:moveTo>
                  <a:pt x="864" y="0"/>
                </a:moveTo>
                <a:lnTo>
                  <a:pt x="0" y="2688"/>
                </a:lnTo>
                <a:lnTo>
                  <a:pt x="768" y="0"/>
                </a:lnTo>
                <a:lnTo>
                  <a:pt x="864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9" name="Freeform 18"/>
          <p:cNvSpPr>
            <a:spLocks/>
          </p:cNvSpPr>
          <p:nvPr/>
        </p:nvSpPr>
        <p:spPr bwMode="auto">
          <a:xfrm>
            <a:off x="5948363" y="4246563"/>
            <a:ext cx="2090737" cy="2611437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1071" y="1645"/>
              </a:cxn>
              <a:cxn ang="0">
                <a:pos x="1317" y="1645"/>
              </a:cxn>
              <a:cxn ang="0">
                <a:pos x="0" y="0"/>
              </a:cxn>
              <a:cxn ang="0">
                <a:pos x="1071" y="1645"/>
              </a:cxn>
            </a:cxnLst>
            <a:rect l="0" t="0" r="0" b="0"/>
            <a:pathLst>
              <a:path w="1317" h="1645">
                <a:moveTo>
                  <a:pt x="1071" y="1645"/>
                </a:moveTo>
                <a:lnTo>
                  <a:pt x="1317" y="1645"/>
                </a:lnTo>
                <a:lnTo>
                  <a:pt x="0" y="0"/>
                </a:lnTo>
                <a:lnTo>
                  <a:pt x="1071" y="1645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20" name="Freeform 19"/>
          <p:cNvSpPr>
            <a:spLocks/>
          </p:cNvSpPr>
          <p:nvPr/>
        </p:nvSpPr>
        <p:spPr bwMode="auto">
          <a:xfrm>
            <a:off x="5943600" y="4267200"/>
            <a:ext cx="16002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1008" y="1632"/>
              </a:cxn>
              <a:cxn ang="0">
                <a:pos x="0" y="0"/>
              </a:cxn>
              <a:cxn ang="0">
                <a:pos x="960" y="1632"/>
              </a:cxn>
              <a:cxn ang="0">
                <a:pos x="1008" y="1632"/>
              </a:cxn>
            </a:cxnLst>
            <a:rect l="0" t="0" r="0" b="0"/>
            <a:pathLst>
              <a:path w="1008" h="1632">
                <a:moveTo>
                  <a:pt x="1008" y="1632"/>
                </a:moveTo>
                <a:lnTo>
                  <a:pt x="0" y="0"/>
                </a:lnTo>
                <a:lnTo>
                  <a:pt x="960" y="1632"/>
                </a:lnTo>
                <a:lnTo>
                  <a:pt x="1008" y="1632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21" name="Freeform 20"/>
          <p:cNvSpPr>
            <a:spLocks/>
          </p:cNvSpPr>
          <p:nvPr/>
        </p:nvSpPr>
        <p:spPr bwMode="auto">
          <a:xfrm>
            <a:off x="5943600" y="1371600"/>
            <a:ext cx="3200400" cy="28956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2016" y="0"/>
              </a:cxn>
              <a:cxn ang="0">
                <a:pos x="2016" y="144"/>
              </a:cxn>
              <a:cxn ang="0">
                <a:pos x="0" y="1824"/>
              </a:cxn>
              <a:cxn ang="0">
                <a:pos x="2016" y="0"/>
              </a:cxn>
            </a:cxnLst>
            <a:rect l="0" t="0" r="0" b="0"/>
            <a:pathLst>
              <a:path w="2016" h="1824">
                <a:moveTo>
                  <a:pt x="2016" y="0"/>
                </a:moveTo>
                <a:lnTo>
                  <a:pt x="2016" y="144"/>
                </a:lnTo>
                <a:lnTo>
                  <a:pt x="0" y="1824"/>
                </a:lnTo>
                <a:lnTo>
                  <a:pt x="2016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22" name="Freeform 21"/>
          <p:cNvSpPr>
            <a:spLocks/>
          </p:cNvSpPr>
          <p:nvPr/>
        </p:nvSpPr>
        <p:spPr bwMode="auto">
          <a:xfrm>
            <a:off x="5943600" y="1752600"/>
            <a:ext cx="3200400" cy="25146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2016" y="0"/>
              </a:cxn>
              <a:cxn ang="0">
                <a:pos x="0" y="1584"/>
              </a:cxn>
              <a:cxn ang="0">
                <a:pos x="2016" y="48"/>
              </a:cxn>
              <a:cxn ang="0">
                <a:pos x="2016" y="0"/>
              </a:cxn>
            </a:cxnLst>
            <a:rect l="0" t="0" r="0" b="0"/>
            <a:pathLst>
              <a:path w="2016" h="1584">
                <a:moveTo>
                  <a:pt x="2016" y="0"/>
                </a:moveTo>
                <a:lnTo>
                  <a:pt x="0" y="1584"/>
                </a:lnTo>
                <a:lnTo>
                  <a:pt x="2016" y="48"/>
                </a:lnTo>
                <a:lnTo>
                  <a:pt x="2016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23" name="Freeform 22"/>
          <p:cNvSpPr>
            <a:spLocks/>
          </p:cNvSpPr>
          <p:nvPr/>
        </p:nvSpPr>
        <p:spPr bwMode="auto">
          <a:xfrm>
            <a:off x="990600" y="4267200"/>
            <a:ext cx="49530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632"/>
              </a:cxn>
              <a:cxn ang="0">
                <a:pos x="3120" y="0"/>
              </a:cxn>
              <a:cxn ang="0">
                <a:pos x="1056" y="1632"/>
              </a:cxn>
              <a:cxn ang="0">
                <a:pos x="0" y="1632"/>
              </a:cxn>
            </a:cxnLst>
            <a:rect l="0" t="0" r="0" b="0"/>
            <a:pathLst>
              <a:path w="3120" h="1632">
                <a:moveTo>
                  <a:pt x="0" y="1632"/>
                </a:moveTo>
                <a:lnTo>
                  <a:pt x="3120" y="0"/>
                </a:lnTo>
                <a:lnTo>
                  <a:pt x="1056" y="1632"/>
                </a:lnTo>
                <a:lnTo>
                  <a:pt x="0" y="1632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24" name="Freeform 23"/>
          <p:cNvSpPr>
            <a:spLocks/>
          </p:cNvSpPr>
          <p:nvPr/>
        </p:nvSpPr>
        <p:spPr bwMode="auto">
          <a:xfrm>
            <a:off x="533400" y="4267200"/>
            <a:ext cx="53340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632"/>
              </a:cxn>
              <a:cxn ang="0">
                <a:pos x="3360" y="0"/>
              </a:cxn>
              <a:cxn ang="0">
                <a:pos x="144" y="1632"/>
              </a:cxn>
              <a:cxn ang="0">
                <a:pos x="0" y="1632"/>
              </a:cxn>
            </a:cxnLst>
            <a:rect l="0" t="0" r="0" b="0"/>
            <a:pathLst>
              <a:path w="3360" h="1632">
                <a:moveTo>
                  <a:pt x="0" y="1632"/>
                </a:moveTo>
                <a:lnTo>
                  <a:pt x="3360" y="0"/>
                </a:lnTo>
                <a:lnTo>
                  <a:pt x="144" y="1632"/>
                </a:lnTo>
                <a:lnTo>
                  <a:pt x="0" y="1632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25" name="Freeform 24"/>
          <p:cNvSpPr>
            <a:spLocks/>
          </p:cNvSpPr>
          <p:nvPr/>
        </p:nvSpPr>
        <p:spPr bwMode="auto">
          <a:xfrm>
            <a:off x="366824" y="2438400"/>
            <a:ext cx="5638800" cy="1828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3552" y="1152"/>
              </a:cxn>
              <a:cxn ang="0">
                <a:pos x="0" y="384"/>
              </a:cxn>
              <a:cxn ang="0">
                <a:pos x="0" y="0"/>
              </a:cxn>
            </a:cxnLst>
            <a:rect l="0" t="0" r="0" b="0"/>
            <a:pathLst>
              <a:path w="3552" h="1152">
                <a:moveTo>
                  <a:pt x="0" y="0"/>
                </a:moveTo>
                <a:lnTo>
                  <a:pt x="3504" y="1152"/>
                </a:lnTo>
                <a:lnTo>
                  <a:pt x="0" y="384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26" name="Freeform 25"/>
          <p:cNvSpPr>
            <a:spLocks/>
          </p:cNvSpPr>
          <p:nvPr/>
        </p:nvSpPr>
        <p:spPr bwMode="auto">
          <a:xfrm>
            <a:off x="366824" y="2133600"/>
            <a:ext cx="5638800" cy="21336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3552" y="1344"/>
              </a:cxn>
              <a:cxn ang="0">
                <a:pos x="0" y="48"/>
              </a:cxn>
              <a:cxn ang="0">
                <a:pos x="0" y="0"/>
              </a:cxn>
            </a:cxnLst>
            <a:rect l="0" t="0" r="0" b="0"/>
            <a:pathLst>
              <a:path w="3552" h="1344">
                <a:moveTo>
                  <a:pt x="0" y="0"/>
                </a:moveTo>
                <a:lnTo>
                  <a:pt x="3552" y="1344"/>
                </a:lnTo>
                <a:lnTo>
                  <a:pt x="0" y="48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27" name="Freeform 26"/>
          <p:cNvSpPr>
            <a:spLocks/>
          </p:cNvSpPr>
          <p:nvPr/>
        </p:nvSpPr>
        <p:spPr bwMode="auto">
          <a:xfrm>
            <a:off x="4572000" y="4267200"/>
            <a:ext cx="13716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632"/>
              </a:cxn>
              <a:cxn ang="0">
                <a:pos x="96" y="1632"/>
              </a:cxn>
              <a:cxn ang="0">
                <a:pos x="864" y="0"/>
              </a:cxn>
              <a:cxn ang="0">
                <a:pos x="0" y="1632"/>
              </a:cxn>
            </a:cxnLst>
            <a:rect l="0" t="0" r="0" b="0"/>
            <a:pathLst>
              <a:path w="864" h="1632">
                <a:moveTo>
                  <a:pt x="0" y="1632"/>
                </a:moveTo>
                <a:lnTo>
                  <a:pt x="96" y="1632"/>
                </a:lnTo>
                <a:lnTo>
                  <a:pt x="864" y="0"/>
                </a:lnTo>
                <a:lnTo>
                  <a:pt x="0" y="1632"/>
                </a:lnTo>
                <a:close/>
              </a:path>
            </a:pathLst>
          </a:custGeom>
          <a:solidFill>
            <a:schemeClr val="bg2">
              <a:tint val="95000"/>
              <a:satMod val="18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06902" y="1351672"/>
            <a:ext cx="5718048" cy="977486"/>
          </a:xfrm>
        </p:spPr>
        <p:txBody>
          <a:bodyPr lIns="82296" tIns="45720" bIns="0" anchor="t"/>
          <a:lstStyle>
            <a:lvl1pPr marL="54864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FBCEB9AA-CAE5-42CB-BF03-7BD568B7D56B}" type="datetime1">
              <a:rPr lang="en-US" smtClean="0"/>
              <a:pPr/>
              <a:t>11/16/2020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AAD85A1E-EECC-432B-8413-842CC4A00E6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63160" y="402264"/>
            <a:ext cx="8503920" cy="886265"/>
          </a:xfrm>
          <a:prstGeom prst="rect">
            <a:avLst/>
          </a:prstGeom>
          <a:solidFill>
            <a:schemeClr val="bg2">
              <a:tint val="95000"/>
              <a:satMod val="180000"/>
              <a:alpha val="4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6902" y="512064"/>
            <a:ext cx="8156448" cy="777240"/>
          </a:xfrm>
        </p:spPr>
        <p:txBody>
          <a:bodyPr tIns="64008"/>
          <a:lstStyle>
            <a:lvl1pPr algn="l">
              <a:buNone/>
              <a:defRPr sz="3800" b="0" cap="none" spc="-150" baseline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 flipH="1">
            <a:off x="371538" y="680477"/>
            <a:ext cx="27432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9" name="Rectangle 8"/>
          <p:cNvSpPr/>
          <p:nvPr/>
        </p:nvSpPr>
        <p:spPr>
          <a:xfrm flipH="1">
            <a:off x="411109" y="680477"/>
            <a:ext cx="27432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0" name="Rectangle 9"/>
          <p:cNvSpPr/>
          <p:nvPr/>
        </p:nvSpPr>
        <p:spPr>
          <a:xfrm flipH="1">
            <a:off x="448450" y="680477"/>
            <a:ext cx="9144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 flipH="1">
            <a:off x="476702" y="680477"/>
            <a:ext cx="9144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2" name="Rectangle 11"/>
          <p:cNvSpPr/>
          <p:nvPr/>
        </p:nvSpPr>
        <p:spPr>
          <a:xfrm>
            <a:off x="500478" y="680477"/>
            <a:ext cx="36576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12064"/>
            <a:ext cx="8229600" cy="914400"/>
          </a:xfrm>
        </p:spPr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4344" y="17705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5344" y="17705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81F3555-10D4-4AFD-9DD9-BFBE2934C50D}" type="datetime1">
              <a:rPr lang="en-US" smtClean="0"/>
              <a:pPr/>
              <a:t>11/16/2020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AAD85A1E-EECC-432B-8413-842CC4A00E6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0" y="402265"/>
            <a:ext cx="8867080" cy="886265"/>
          </a:xfrm>
          <a:prstGeom prst="rect">
            <a:avLst/>
          </a:prstGeom>
          <a:solidFill>
            <a:schemeClr val="bg2">
              <a:tint val="95000"/>
              <a:satMod val="180000"/>
              <a:alpha val="4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4" y="512064"/>
            <a:ext cx="7772400" cy="914400"/>
          </a:xfrm>
        </p:spPr>
        <p:txBody>
          <a:bodyPr anchor="t"/>
          <a:lstStyle>
            <a:lvl1pPr>
              <a:defRPr sz="400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09750"/>
            <a:ext cx="4040188" cy="639762"/>
          </a:xfrm>
        </p:spPr>
        <p:txBody>
          <a:bodyPr anchor="ctr"/>
          <a:lstStyle>
            <a:lvl1pPr marL="73152" indent="0" algn="l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09750"/>
            <a:ext cx="4041775" cy="639762"/>
          </a:xfrm>
        </p:spPr>
        <p:txBody>
          <a:bodyPr anchor="ctr"/>
          <a:lstStyle>
            <a:lvl1pPr marL="73152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459037"/>
            <a:ext cx="4040188" cy="395935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459037"/>
            <a:ext cx="4041775" cy="395935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B639EBB2-8106-4A82-980E-390D0EA51D41}" type="datetime1">
              <a:rPr lang="en-US" smtClean="0"/>
              <a:pPr/>
              <a:t>11/16/2020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AAD85A1E-EECC-432B-8413-842CC4A00E6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87790" y="680477"/>
            <a:ext cx="45720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7" name="Rectangle 16"/>
          <p:cNvSpPr/>
          <p:nvPr/>
        </p:nvSpPr>
        <p:spPr>
          <a:xfrm>
            <a:off x="47305" y="680477"/>
            <a:ext cx="27432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8" name="Rectangle 17"/>
          <p:cNvSpPr/>
          <p:nvPr/>
        </p:nvSpPr>
        <p:spPr>
          <a:xfrm>
            <a:off x="28252" y="680477"/>
            <a:ext cx="9144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9" name="Rectangle 18"/>
          <p:cNvSpPr/>
          <p:nvPr/>
        </p:nvSpPr>
        <p:spPr>
          <a:xfrm>
            <a:off x="0" y="680477"/>
            <a:ext cx="9144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20" name="Rectangle 19"/>
          <p:cNvSpPr/>
          <p:nvPr/>
        </p:nvSpPr>
        <p:spPr>
          <a:xfrm flipH="1">
            <a:off x="149770" y="680477"/>
            <a:ext cx="27432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21" name="Rectangle 20"/>
          <p:cNvSpPr/>
          <p:nvPr/>
        </p:nvSpPr>
        <p:spPr>
          <a:xfrm flipH="1">
            <a:off x="189341" y="680477"/>
            <a:ext cx="27432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22" name="Rectangle 21"/>
          <p:cNvSpPr/>
          <p:nvPr/>
        </p:nvSpPr>
        <p:spPr>
          <a:xfrm flipH="1">
            <a:off x="226682" y="680477"/>
            <a:ext cx="9144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9" name="Rectangle 28"/>
          <p:cNvSpPr/>
          <p:nvPr/>
        </p:nvSpPr>
        <p:spPr>
          <a:xfrm flipH="1">
            <a:off x="254934" y="680477"/>
            <a:ext cx="9144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30" name="Rectangle 29"/>
          <p:cNvSpPr/>
          <p:nvPr/>
        </p:nvSpPr>
        <p:spPr>
          <a:xfrm>
            <a:off x="278710" y="680477"/>
            <a:ext cx="36576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12064"/>
            <a:ext cx="7772400" cy="914400"/>
          </a:xfrm>
        </p:spPr>
        <p:txBody>
          <a:bodyPr/>
          <a:lstStyle>
            <a:lvl1pPr>
              <a:defRPr sz="4000" cap="none" baseline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86273C80-745F-48F3-A156-2B474A506745}" type="datetime1">
              <a:rPr lang="en-US" smtClean="0"/>
              <a:pPr/>
              <a:t>11/16/2020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AAD85A1E-EECC-432B-8413-842CC4A00E6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CBAAD013-3256-4913-B098-55C461BE2EE3}" type="datetime1">
              <a:rPr lang="en-US" smtClean="0"/>
              <a:pPr/>
              <a:t>11/16/2020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AAD85A1E-EECC-432B-8413-842CC4A00E6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73050"/>
            <a:ext cx="8229600" cy="1162050"/>
          </a:xfrm>
        </p:spPr>
        <p:txBody>
          <a:bodyPr anchor="ctr"/>
          <a:lstStyle>
            <a:lvl1pPr algn="l">
              <a:buNone/>
              <a:defRPr sz="3600" b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435100"/>
            <a:ext cx="2514600" cy="4572000"/>
          </a:xfrm>
        </p:spPr>
        <p:txBody>
          <a:bodyPr/>
          <a:lstStyle>
            <a:lvl1pPr marL="54864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429000" y="1435100"/>
            <a:ext cx="5486400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A633DEAE-A0A2-435C-9EEC-DAF891CB2133}" type="datetime1">
              <a:rPr lang="en-US" smtClean="0"/>
              <a:pPr/>
              <a:t>11/16/2020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AAD85A1E-EECC-432B-8413-842CC4A00E6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68032" y="0"/>
            <a:ext cx="8778240" cy="1878037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363195" y="1885028"/>
            <a:ext cx="8782622" cy="0"/>
          </a:xfrm>
          <a:prstGeom prst="line">
            <a:avLst/>
          </a:prstGeom>
          <a:noFill/>
          <a:ln w="19050" cap="flat" cmpd="sng" algn="ctr">
            <a:solidFill>
              <a:srgbClr val="FFFFFF">
                <a:alpha val="100000"/>
              </a:srgbClr>
            </a:soli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/>
        </p:nvGrpSpPr>
        <p:grpSpPr>
          <a:xfrm rot="5400000">
            <a:off x="8514581" y="1219200"/>
            <a:ext cx="132763" cy="128466"/>
            <a:chOff x="6668087" y="1297746"/>
            <a:chExt cx="161840" cy="156602"/>
          </a:xfrm>
        </p:grpSpPr>
        <p:cxnSp>
          <p:nvCxnSpPr>
            <p:cNvPr id="15" name="Straight Connector 14"/>
            <p:cNvCxnSpPr/>
            <p:nvPr/>
          </p:nvCxnSpPr>
          <p:spPr>
            <a:xfrm rot="16200000">
              <a:off x="6664064" y="1301769"/>
              <a:ext cx="88509" cy="80463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rot="16200000" flipV="1">
              <a:off x="6685888" y="1391257"/>
              <a:ext cx="125755" cy="427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rot="5400000" flipH="1">
              <a:off x="6744524" y="1300853"/>
              <a:ext cx="88509" cy="82296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 bwMode="grayWhite">
          <a:xfrm>
            <a:off x="914400" y="441251"/>
            <a:ext cx="6858000" cy="701749"/>
          </a:xfrm>
        </p:spPr>
        <p:txBody>
          <a:bodyPr anchor="b"/>
          <a:lstStyle>
            <a:lvl1pPr algn="l">
              <a:buNone/>
              <a:defRPr sz="2100" b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68032" y="1893781"/>
            <a:ext cx="8778240" cy="4960144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n-US" smtClean="0"/>
              <a:t>Click icon to add picture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White">
          <a:xfrm>
            <a:off x="914400" y="1150144"/>
            <a:ext cx="6858000" cy="685800"/>
          </a:xfrm>
        </p:spPr>
        <p:txBody>
          <a:bodyPr/>
          <a:lstStyle>
            <a:lvl1pPr marL="27432" indent="0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grpSp>
        <p:nvGrpSpPr>
          <p:cNvPr id="14" name="Group 13"/>
          <p:cNvGrpSpPr/>
          <p:nvPr/>
        </p:nvGrpSpPr>
        <p:grpSpPr>
          <a:xfrm rot="5400000">
            <a:off x="8666981" y="1371600"/>
            <a:ext cx="132763" cy="128466"/>
            <a:chOff x="6668087" y="1297746"/>
            <a:chExt cx="161840" cy="156602"/>
          </a:xfrm>
        </p:grpSpPr>
        <p:cxnSp>
          <p:nvCxnSpPr>
            <p:cNvPr id="11" name="Straight Connector 10"/>
            <p:cNvCxnSpPr/>
            <p:nvPr/>
          </p:nvCxnSpPr>
          <p:spPr>
            <a:xfrm rot="16200000">
              <a:off x="6664064" y="1301769"/>
              <a:ext cx="88509" cy="80463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rot="16200000" flipV="1">
              <a:off x="6685888" y="1391257"/>
              <a:ext cx="125755" cy="427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rot="5400000" flipH="1">
              <a:off x="6744524" y="1300853"/>
              <a:ext cx="88509" cy="82296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 rot="5400000">
            <a:off x="8320088" y="1474763"/>
            <a:ext cx="132763" cy="128466"/>
            <a:chOff x="6668087" y="1297746"/>
            <a:chExt cx="161840" cy="156602"/>
          </a:xfrm>
        </p:grpSpPr>
        <p:cxnSp>
          <p:nvCxnSpPr>
            <p:cNvPr id="19" name="Straight Connector 18"/>
            <p:cNvCxnSpPr/>
            <p:nvPr/>
          </p:nvCxnSpPr>
          <p:spPr>
            <a:xfrm rot="16200000">
              <a:off x="6664064" y="1301769"/>
              <a:ext cx="88509" cy="80463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rot="16200000" flipV="1">
              <a:off x="6685888" y="1391257"/>
              <a:ext cx="125755" cy="427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rot="5400000" flipH="1">
              <a:off x="6744524" y="1300853"/>
              <a:ext cx="88509" cy="82296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77000" y="55499"/>
            <a:ext cx="2133600" cy="365125"/>
          </a:xfrm>
        </p:spPr>
        <p:txBody>
          <a:bodyPr/>
          <a:lstStyle>
            <a:extLst/>
          </a:lstStyle>
          <a:p>
            <a:fld id="{232710F1-16ED-4031-827A-809C3DDCB3A8}" type="datetime1">
              <a:rPr lang="en-US" smtClean="0"/>
              <a:pPr/>
              <a:t>11/16/2020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4400" y="55499"/>
            <a:ext cx="5562600" cy="365125"/>
          </a:xfrm>
        </p:spPr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55499"/>
            <a:ext cx="457200" cy="365125"/>
          </a:xfrm>
        </p:spPr>
        <p:txBody>
          <a:bodyPr/>
          <a:lstStyle>
            <a:extLst/>
          </a:lstStyle>
          <a:p>
            <a:fld id="{AAD85A1E-EECC-432B-8413-842CC4A00E6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1"/>
            <a:ext cx="365760" cy="6854456"/>
          </a:xfrm>
          <a:prstGeom prst="rect">
            <a:avLst/>
          </a:prstGeom>
          <a:solidFill>
            <a:srgbClr val="FFFFFF">
              <a:alpha val="100000"/>
            </a:srgb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255291" y="5047394"/>
            <a:ext cx="73152" cy="169164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255291" y="4796819"/>
            <a:ext cx="73152" cy="228600"/>
          </a:xfrm>
          <a:prstGeom prst="rect">
            <a:avLst/>
          </a:prstGeom>
          <a:solidFill>
            <a:schemeClr val="accent3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255291" y="4637685"/>
            <a:ext cx="73152" cy="137160"/>
          </a:xfrm>
          <a:prstGeom prst="rect">
            <a:avLst/>
          </a:prstGeom>
          <a:solidFill>
            <a:schemeClr val="bg2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255291" y="4542559"/>
            <a:ext cx="73152" cy="7315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2" name="Rectangle 11"/>
          <p:cNvSpPr/>
          <p:nvPr/>
        </p:nvSpPr>
        <p:spPr>
          <a:xfrm>
            <a:off x="309558" y="680477"/>
            <a:ext cx="45720" cy="365760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5" name="Rectangle 14"/>
          <p:cNvSpPr/>
          <p:nvPr/>
        </p:nvSpPr>
        <p:spPr>
          <a:xfrm>
            <a:off x="269073" y="680477"/>
            <a:ext cx="27432" cy="365760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6" name="Rectangle 15"/>
          <p:cNvSpPr/>
          <p:nvPr/>
        </p:nvSpPr>
        <p:spPr>
          <a:xfrm>
            <a:off x="250020" y="680477"/>
            <a:ext cx="9144" cy="365760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7" name="Rectangle 16"/>
          <p:cNvSpPr/>
          <p:nvPr/>
        </p:nvSpPr>
        <p:spPr>
          <a:xfrm>
            <a:off x="221768" y="680477"/>
            <a:ext cx="9144" cy="365760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914400" y="512064"/>
            <a:ext cx="7772400" cy="914400"/>
          </a:xfrm>
          <a:prstGeom prst="rect">
            <a:avLst/>
          </a:prstGeom>
        </p:spPr>
        <p:txBody>
          <a:bodyPr vert="horz" anchor="t">
            <a:noAutofit/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914400" y="1783560"/>
            <a:ext cx="7772400" cy="4572000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477000" y="6416675"/>
            <a:ext cx="2133600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100">
                <a:solidFill>
                  <a:schemeClr val="tx2"/>
                </a:solidFill>
              </a:defRPr>
            </a:lvl1pPr>
            <a:extLst/>
          </a:lstStyle>
          <a:p>
            <a:fld id="{2436E924-9CEA-4AD1-9D9F-63F57699739D}" type="datetime1">
              <a:rPr lang="en-US" smtClean="0"/>
              <a:pPr/>
              <a:t>11/16/2020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914400" y="6416675"/>
            <a:ext cx="556260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100">
                <a:solidFill>
                  <a:schemeClr val="tx2"/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8610600" y="6416675"/>
            <a:ext cx="457200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200">
                <a:solidFill>
                  <a:schemeClr val="tx2"/>
                </a:solidFill>
              </a:defRPr>
            </a:lvl1pPr>
            <a:extLst/>
          </a:lstStyle>
          <a:p>
            <a:fld id="{AAD85A1E-EECC-432B-8413-842CC4A00E62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hf hdr="0" ftr="0" dt="0"/>
  <p:txStyles>
    <p:titleStyle>
      <a:lvl1pPr algn="l" rtl="0" eaLnBrk="1" latinLnBrk="0" hangingPunct="1">
        <a:spcBef>
          <a:spcPct val="0"/>
        </a:spcBef>
        <a:buNone/>
        <a:defRPr kumimoji="0" sz="4000" kern="1200" spc="-100" baseline="0">
          <a:solidFill>
            <a:schemeClr val="tx2">
              <a:satMod val="200000"/>
            </a:schemeClr>
          </a:solidFill>
          <a:latin typeface="+mj-lt"/>
          <a:ea typeface="+mj-ea"/>
          <a:cs typeface="+mj-cs"/>
        </a:defRPr>
      </a:lvl1pPr>
      <a:extLst/>
    </p:titleStyle>
    <p:bodyStyle>
      <a:lvl1pPr marL="411480" indent="-342900" algn="l" rtl="0" eaLnBrk="1" latinLnBrk="0" hangingPunct="1">
        <a:spcBef>
          <a:spcPts val="700"/>
        </a:spcBef>
        <a:buClr>
          <a:schemeClr val="tx2"/>
        </a:buClr>
        <a:buSzPct val="95000"/>
        <a:buFont typeface="Wingdings"/>
        <a:buChar char=""/>
        <a:defRPr kumimoji="0"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740664" indent="-285750" algn="l" rtl="0" eaLnBrk="1" latinLnBrk="0" hangingPunct="1">
        <a:spcBef>
          <a:spcPct val="20000"/>
        </a:spcBef>
        <a:buClr>
          <a:schemeClr val="accent2"/>
        </a:buClr>
        <a:buSzPct val="90000"/>
        <a:buFont typeface="Wingdings"/>
        <a:buChar char="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96696" indent="-228600" algn="l" rtl="0" eaLnBrk="1" latinLnBrk="0" hangingPunct="1">
        <a:spcBef>
          <a:spcPct val="20000"/>
        </a:spcBef>
        <a:buClr>
          <a:schemeClr val="accent2"/>
        </a:buClr>
        <a:buFont typeface="Wingdings 2"/>
        <a:buChar char="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61872" indent="-228600" algn="l" rtl="0" eaLnBrk="1" latinLnBrk="0" hangingPunct="1">
        <a:spcBef>
          <a:spcPct val="20000"/>
        </a:spcBef>
        <a:buClr>
          <a:schemeClr val="accent3"/>
        </a:buClr>
        <a:buFont typeface="Wingdings 3"/>
        <a:buChar char=""/>
        <a:defRPr kumimoji="0"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1481328" indent="-210312" algn="l" rtl="0" eaLnBrk="1" latinLnBrk="0" hangingPunct="1">
        <a:spcBef>
          <a:spcPct val="20000"/>
        </a:spcBef>
        <a:buClr>
          <a:schemeClr val="accent3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09928" indent="-210312" algn="l" rtl="0" eaLnBrk="1" latinLnBrk="0" hangingPunct="1">
        <a:spcBef>
          <a:spcPct val="20000"/>
        </a:spcBef>
        <a:buClr>
          <a:schemeClr val="accent3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01952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93976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58" y="0"/>
            <a:ext cx="8786842" cy="44291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71472" y="4643446"/>
            <a:ext cx="8286808" cy="928694"/>
          </a:xfrm>
        </p:spPr>
        <p:txBody>
          <a:bodyPr/>
          <a:lstStyle/>
          <a:p>
            <a:r>
              <a:rPr lang="en-IN" sz="2500" dirty="0" smtClean="0">
                <a:effectLst/>
              </a:rPr>
              <a:t>Store ITEM Sales Prediction – Time series (ARIMA model)</a:t>
            </a:r>
            <a:endParaRPr lang="en-US" sz="2500" dirty="0">
              <a:effectLst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0034" y="5643578"/>
            <a:ext cx="6429420" cy="500066"/>
          </a:xfrm>
        </p:spPr>
        <p:txBody>
          <a:bodyPr/>
          <a:lstStyle/>
          <a:p>
            <a:r>
              <a:rPr lang="en-IN" dirty="0" smtClean="0"/>
              <a:t>Prepared By: Vineeta Nair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7224" y="214290"/>
            <a:ext cx="7843838" cy="642942"/>
          </a:xfrm>
        </p:spPr>
        <p:txBody>
          <a:bodyPr/>
          <a:lstStyle/>
          <a:p>
            <a:r>
              <a:rPr lang="en-IN" sz="2500" dirty="0" smtClean="0"/>
              <a:t>Stationarity check using Rolling statistics and ADF test</a:t>
            </a:r>
            <a:endParaRPr lang="en-US" sz="25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86380" y="1214422"/>
            <a:ext cx="3429024" cy="2143140"/>
          </a:xfrm>
        </p:spPr>
        <p:txBody>
          <a:bodyPr>
            <a:normAutofit/>
          </a:bodyPr>
          <a:lstStyle/>
          <a:p>
            <a:r>
              <a:rPr lang="en-US" sz="1600" dirty="0" smtClean="0"/>
              <a:t>Rolling mean has a </a:t>
            </a:r>
            <a:r>
              <a:rPr lang="en-US" sz="1600" b="1" dirty="0" smtClean="0"/>
              <a:t>trend</a:t>
            </a:r>
            <a:r>
              <a:rPr lang="en-US" sz="1600" dirty="0" smtClean="0"/>
              <a:t> component</a:t>
            </a:r>
          </a:p>
          <a:p>
            <a:r>
              <a:rPr lang="en-US" sz="1600" dirty="0" smtClean="0"/>
              <a:t>Rolling standard deviation is fairly </a:t>
            </a:r>
            <a:r>
              <a:rPr lang="en-US" sz="1600" b="1" dirty="0" smtClean="0"/>
              <a:t>constant</a:t>
            </a:r>
            <a:r>
              <a:rPr lang="en-US" sz="1600" dirty="0" smtClean="0"/>
              <a:t> with time.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5357818" y="4357694"/>
            <a:ext cx="3286148" cy="2214578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411480" lvl="0" indent="-342900">
              <a:spcBef>
                <a:spcPts val="700"/>
              </a:spcBef>
              <a:buClr>
                <a:schemeClr val="tx2"/>
              </a:buClr>
              <a:buSzPct val="95000"/>
              <a:buFont typeface="Wingdings"/>
              <a:buChar char=""/>
            </a:pPr>
            <a:r>
              <a:rPr lang="en-US" sz="1600" b="1" dirty="0"/>
              <a:t>Low p-value</a:t>
            </a:r>
          </a:p>
          <a:p>
            <a:pPr marL="411480" lvl="0" indent="-342900">
              <a:spcBef>
                <a:spcPts val="700"/>
              </a:spcBef>
              <a:buClr>
                <a:schemeClr val="tx2"/>
              </a:buClr>
              <a:buSzPct val="95000"/>
              <a:buFont typeface="Wingdings"/>
              <a:buChar char=""/>
            </a:pPr>
            <a:r>
              <a:rPr lang="en-US" sz="1600" b="1" dirty="0"/>
              <a:t>Critical values (1%, 5%, 10%) </a:t>
            </a:r>
            <a:r>
              <a:rPr lang="en-US" sz="1600" dirty="0"/>
              <a:t>are </a:t>
            </a:r>
            <a:r>
              <a:rPr lang="en-US" sz="1600" b="1" dirty="0"/>
              <a:t>not close</a:t>
            </a:r>
            <a:r>
              <a:rPr lang="en-US" sz="1600" dirty="0"/>
              <a:t> to the Test Statistics</a:t>
            </a:r>
            <a:r>
              <a:rPr lang="en-US" sz="1600" dirty="0" smtClean="0"/>
              <a:t>.</a:t>
            </a:r>
            <a:endParaRPr lang="en-US" sz="1600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00034" y="1000108"/>
            <a:ext cx="4513650" cy="24288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00034" y="4214818"/>
            <a:ext cx="4591050" cy="196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85A1E-EECC-432B-8413-842CC4A00E62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0034" y="214290"/>
            <a:ext cx="7843838" cy="642942"/>
          </a:xfrm>
        </p:spPr>
        <p:txBody>
          <a:bodyPr/>
          <a:lstStyle/>
          <a:p>
            <a:r>
              <a:rPr lang="en-US" sz="2500" dirty="0" smtClean="0"/>
              <a:t>Data Transformation to achieve Stationarity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6446" y="2357430"/>
            <a:ext cx="3071834" cy="4000528"/>
          </a:xfrm>
        </p:spPr>
        <p:txBody>
          <a:bodyPr>
            <a:normAutofit/>
          </a:bodyPr>
          <a:lstStyle/>
          <a:p>
            <a:pPr marL="180975" indent="-180975" algn="just"/>
            <a:r>
              <a:rPr lang="en-US" sz="1600" b="1" dirty="0" smtClean="0"/>
              <a:t>p-value of 0.39 </a:t>
            </a:r>
            <a:r>
              <a:rPr lang="en-US" sz="1600" dirty="0" smtClean="0"/>
              <a:t>is not as good as 0.04 of ‘</a:t>
            </a:r>
            <a:r>
              <a:rPr lang="en-US" sz="1600" dirty="0" err="1" smtClean="0"/>
              <a:t>datasetLogScaleMinusMovingAverage</a:t>
            </a:r>
            <a:r>
              <a:rPr lang="en-US" sz="1600" dirty="0" smtClean="0"/>
              <a:t>’. </a:t>
            </a:r>
          </a:p>
          <a:p>
            <a:pPr marL="180975" indent="-180975" algn="just"/>
            <a:r>
              <a:rPr lang="en-US" sz="1600" dirty="0" smtClean="0"/>
              <a:t>Test Statistic value is better than original but not as close to the critical values as that for exponential decay. </a:t>
            </a:r>
          </a:p>
          <a:p>
            <a:pPr marL="180975" indent="-180975" algn="just"/>
            <a:r>
              <a:rPr lang="en-US" sz="1600" dirty="0" smtClean="0"/>
              <a:t>We have thus tried out 3 different transformation: log, exp decay &amp; time shift. We will go ahead with the time shifted dataset.</a:t>
            </a:r>
            <a:endParaRPr lang="en-IN" sz="1600" dirty="0" smtClean="0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28596" y="2143116"/>
            <a:ext cx="5250692" cy="4500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Rectangle 8"/>
          <p:cNvSpPr/>
          <p:nvPr/>
        </p:nvSpPr>
        <p:spPr>
          <a:xfrm>
            <a:off x="428596" y="928670"/>
            <a:ext cx="7929618" cy="1354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Time Shift </a:t>
            </a:r>
            <a:r>
              <a:rPr lang="en-US" b="1" dirty="0" smtClean="0"/>
              <a:t>Transformation</a:t>
            </a:r>
          </a:p>
          <a:p>
            <a:endParaRPr lang="en-US" sz="1600" dirty="0" smtClean="0"/>
          </a:p>
          <a:p>
            <a:r>
              <a:rPr lang="en-US" sz="1600" dirty="0" smtClean="0"/>
              <a:t>From above 2 graphs, we can see that, visually this is the best result as our series along with rolling statistic values of moving </a:t>
            </a:r>
            <a:r>
              <a:rPr lang="en-US" sz="1600" dirty="0" err="1" smtClean="0"/>
              <a:t>avg</a:t>
            </a:r>
            <a:r>
              <a:rPr lang="en-US" sz="1600" dirty="0" smtClean="0"/>
              <a:t> &amp; moving std. dev. is very much flat &amp; stationary.</a:t>
            </a:r>
            <a:endParaRPr lang="en-US" sz="16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85A1E-EECC-432B-8413-842CC4A00E62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0034" y="214290"/>
            <a:ext cx="7843838" cy="642942"/>
          </a:xfrm>
        </p:spPr>
        <p:txBody>
          <a:bodyPr/>
          <a:lstStyle/>
          <a:p>
            <a:r>
              <a:rPr lang="en-US" sz="2500" dirty="0" smtClean="0"/>
              <a:t>ARIMA Model Evaluation, Prediction &amp; Reverted Prediction</a:t>
            </a:r>
          </a:p>
        </p:txBody>
      </p:sp>
      <p:sp>
        <p:nvSpPr>
          <p:cNvPr id="9" name="Rectangle 8"/>
          <p:cNvSpPr/>
          <p:nvPr/>
        </p:nvSpPr>
        <p:spPr>
          <a:xfrm>
            <a:off x="500034" y="3643314"/>
            <a:ext cx="792961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0975" indent="-180975">
              <a:buFont typeface="Arial" pitchFamily="34" charset="0"/>
              <a:buChar char="•"/>
            </a:pPr>
            <a:r>
              <a:rPr lang="en-US" sz="1600" dirty="0" smtClean="0"/>
              <a:t>We </a:t>
            </a:r>
            <a:r>
              <a:rPr lang="en-US" sz="1600" dirty="0"/>
              <a:t>see that our predicted forecasts are fairly close to the real time series values indicating a fairly accurate model.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286248" y="1000108"/>
            <a:ext cx="4646178" cy="23667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28596" y="4429132"/>
            <a:ext cx="6215106" cy="2019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Rectangle 9"/>
          <p:cNvSpPr/>
          <p:nvPr/>
        </p:nvSpPr>
        <p:spPr>
          <a:xfrm>
            <a:off x="500034" y="1357298"/>
            <a:ext cx="3500462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0975" indent="-180975">
              <a:buFont typeface="Arial" pitchFamily="34" charset="0"/>
              <a:buChar char="•"/>
            </a:pPr>
            <a:r>
              <a:rPr lang="en-IN" sz="1600" dirty="0" smtClean="0"/>
              <a:t> ARIMA model used to predicted sales. </a:t>
            </a:r>
          </a:p>
          <a:p>
            <a:pPr marL="180975" indent="-180975">
              <a:buFont typeface="Arial" pitchFamily="34" charset="0"/>
              <a:buChar char="•"/>
            </a:pPr>
            <a:r>
              <a:rPr lang="en-IN" sz="1600" dirty="0" smtClean="0"/>
              <a:t> Model Evaluation using MSE with test score of 0.012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85A1E-EECC-432B-8413-842CC4A00E62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2910" y="3214686"/>
            <a:ext cx="7772400" cy="914400"/>
          </a:xfrm>
        </p:spPr>
        <p:txBody>
          <a:bodyPr/>
          <a:lstStyle/>
          <a:p>
            <a:r>
              <a:rPr lang="en-IN" b="1" dirty="0" smtClean="0"/>
              <a:t>Store &amp; Item Sales Prediction </a:t>
            </a:r>
            <a:endParaRPr lang="en-US" b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85A1E-EECC-432B-8413-842CC4A00E62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58007" y="428604"/>
            <a:ext cx="8168553" cy="21431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0034" y="214290"/>
            <a:ext cx="8501122" cy="642942"/>
          </a:xfrm>
        </p:spPr>
        <p:txBody>
          <a:bodyPr/>
          <a:lstStyle/>
          <a:p>
            <a:r>
              <a:rPr lang="en-US" sz="2500" dirty="0" smtClean="0"/>
              <a:t>EDA – Store Sales Trend (Weekly Store Sales &amp; Quartile Sales</a:t>
            </a:r>
          </a:p>
        </p:txBody>
      </p:sp>
      <p:sp>
        <p:nvSpPr>
          <p:cNvPr id="9" name="Rectangle 8"/>
          <p:cNvSpPr/>
          <p:nvPr/>
        </p:nvSpPr>
        <p:spPr>
          <a:xfrm>
            <a:off x="428596" y="4000504"/>
            <a:ext cx="3286148" cy="24288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0975" indent="-180975">
              <a:buFont typeface="Arial" pitchFamily="34" charset="0"/>
              <a:buChar char="•"/>
            </a:pPr>
            <a:r>
              <a:rPr lang="en-IN" sz="1500" dirty="0" smtClean="0"/>
              <a:t>Right-side plot depicts weekly sales in each quartile.</a:t>
            </a:r>
            <a:endParaRPr lang="en-US" sz="1500" dirty="0" smtClean="0"/>
          </a:p>
          <a:p>
            <a:pPr marL="180975" indent="-180975">
              <a:buFont typeface="Arial" pitchFamily="34" charset="0"/>
              <a:buChar char="•"/>
            </a:pPr>
            <a:r>
              <a:rPr lang="en-US" sz="1500" dirty="0" smtClean="0"/>
              <a:t>We can see there's quite a gap between the 25% quartile and average. </a:t>
            </a:r>
          </a:p>
          <a:p>
            <a:pPr marL="180975" indent="-180975">
              <a:buFont typeface="Arial" pitchFamily="34" charset="0"/>
              <a:buChar char="•"/>
            </a:pPr>
            <a:r>
              <a:rPr lang="en-US" sz="1500" dirty="0" smtClean="0"/>
              <a:t>However, as the other chart shows as well, each store shares a general seasonality.</a:t>
            </a:r>
          </a:p>
          <a:p>
            <a:pPr marL="180975" indent="-180975">
              <a:buFont typeface="Arial" pitchFamily="34" charset="0"/>
              <a:buChar char="•"/>
            </a:pPr>
            <a:r>
              <a:rPr lang="en-US" sz="1500" dirty="0" smtClean="0"/>
              <a:t>They have highs and lows during the same periods of time.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1472" y="857232"/>
            <a:ext cx="4770439" cy="27725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39392" y="3714752"/>
            <a:ext cx="5161764" cy="29583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Rectangle 5"/>
          <p:cNvSpPr/>
          <p:nvPr/>
        </p:nvSpPr>
        <p:spPr>
          <a:xfrm>
            <a:off x="5572132" y="1857364"/>
            <a:ext cx="321467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dirty="0" smtClean="0"/>
              <a:t>The plot on the left shows every store's sales by week.</a:t>
            </a:r>
            <a:endParaRPr lang="en-US" sz="15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85A1E-EECC-432B-8413-842CC4A00E62}" type="slidenum">
              <a:rPr lang="en-US" smtClean="0"/>
              <a:pPr/>
              <a:t>14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0034" y="214290"/>
            <a:ext cx="8501122" cy="914400"/>
          </a:xfrm>
        </p:spPr>
        <p:txBody>
          <a:bodyPr/>
          <a:lstStyle/>
          <a:p>
            <a:r>
              <a:rPr lang="en-US" sz="2500" b="1" dirty="0" smtClean="0"/>
              <a:t>Additive Seasonal Decomposition of Average </a:t>
            </a:r>
            <a:r>
              <a:rPr lang="en-US" sz="2500" b="1" i="1" dirty="0" smtClean="0"/>
              <a:t>'Store'</a:t>
            </a:r>
            <a:r>
              <a:rPr lang="en-US" sz="2500" b="1" dirty="0" smtClean="0"/>
              <a:t> Week-to-Week Sales</a:t>
            </a:r>
            <a:br>
              <a:rPr lang="en-US" sz="2500" b="1" dirty="0" smtClean="0"/>
            </a:br>
            <a:endParaRPr lang="en-US" sz="25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29190" y="1857364"/>
            <a:ext cx="4000528" cy="3500462"/>
          </a:xfrm>
        </p:spPr>
        <p:txBody>
          <a:bodyPr>
            <a:normAutofit/>
          </a:bodyPr>
          <a:lstStyle/>
          <a:p>
            <a:pPr marL="180975" indent="-112713"/>
            <a:r>
              <a:rPr lang="en-IN" sz="1500" dirty="0" smtClean="0"/>
              <a:t>Additive Seasonal decomposition of Average Store week-to-week Sales shows  the observed, trend, seasonal and residual components.</a:t>
            </a:r>
          </a:p>
          <a:p>
            <a:pPr marL="180975" indent="-112713"/>
            <a:r>
              <a:rPr lang="en-IN" sz="1500" dirty="0" smtClean="0"/>
              <a:t>Post which, we performed the ADF test to check stationarity.</a:t>
            </a:r>
          </a:p>
          <a:p>
            <a:pPr marL="180975" indent="-112713"/>
            <a:r>
              <a:rPr lang="en-IN" sz="1500" dirty="0" smtClean="0"/>
              <a:t>Result of ADF test:</a:t>
            </a:r>
          </a:p>
          <a:p>
            <a:pPr marL="510159" lvl="1" indent="-112713"/>
            <a:r>
              <a:rPr lang="en-IN" sz="1100" b="1" dirty="0" smtClean="0"/>
              <a:t>P value </a:t>
            </a:r>
            <a:r>
              <a:rPr lang="en-IN" sz="1100" dirty="0" smtClean="0"/>
              <a:t>at 1.9 </a:t>
            </a:r>
            <a:r>
              <a:rPr lang="en-IN" sz="1100" b="1" dirty="0" smtClean="0"/>
              <a:t>is not good</a:t>
            </a:r>
          </a:p>
          <a:p>
            <a:pPr marL="510159" lvl="1" indent="-112713"/>
            <a:r>
              <a:rPr lang="en-US" sz="1100" b="1" dirty="0" smtClean="0"/>
              <a:t>Critical values (1%, 5%, 10%) </a:t>
            </a:r>
            <a:r>
              <a:rPr lang="en-US" sz="1100" dirty="0" smtClean="0"/>
              <a:t>are </a:t>
            </a:r>
            <a:r>
              <a:rPr lang="en-US" sz="1100" b="1" dirty="0" smtClean="0"/>
              <a:t>no where close</a:t>
            </a:r>
            <a:r>
              <a:rPr lang="en-US" sz="1100" dirty="0" smtClean="0"/>
              <a:t> to the </a:t>
            </a:r>
            <a:r>
              <a:rPr lang="en-US" sz="1100" b="1" dirty="0" smtClean="0"/>
              <a:t>Test Statistics</a:t>
            </a:r>
            <a:r>
              <a:rPr lang="en-US" sz="1100" dirty="0" smtClean="0"/>
              <a:t>.</a:t>
            </a:r>
          </a:p>
          <a:p>
            <a:pPr marL="180975" indent="-112713"/>
            <a:r>
              <a:rPr lang="en-US" sz="1500" dirty="0" smtClean="0"/>
              <a:t>Hence, we can say that, our Time Series is not stationary. There is definitely seasonality in the store sales.</a:t>
            </a:r>
            <a:endParaRPr lang="en-IN" sz="1500" dirty="0" smtClean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28596" y="1214422"/>
            <a:ext cx="4268794" cy="36722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28596" y="5000636"/>
            <a:ext cx="4357718" cy="17293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85A1E-EECC-432B-8413-842CC4A00E62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472" y="214290"/>
            <a:ext cx="8358246" cy="714380"/>
          </a:xfrm>
        </p:spPr>
        <p:txBody>
          <a:bodyPr/>
          <a:lstStyle/>
          <a:p>
            <a:r>
              <a:rPr lang="en-IN" sz="2500" dirty="0" smtClean="0"/>
              <a:t>EDA – Item Sales Trends (Weekly Item Sales &amp; Quartile Sales</a:t>
            </a:r>
            <a:endParaRPr lang="en-US" sz="25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2910" y="1285860"/>
            <a:ext cx="3214710" cy="1643074"/>
          </a:xfrm>
        </p:spPr>
        <p:txBody>
          <a:bodyPr>
            <a:normAutofit/>
          </a:bodyPr>
          <a:lstStyle/>
          <a:p>
            <a:pPr marL="180975" indent="-112713"/>
            <a:r>
              <a:rPr lang="en-US" sz="1600" dirty="0" smtClean="0"/>
              <a:t>Since there are more items than there were stores, we can look at more quartiles. </a:t>
            </a:r>
          </a:p>
          <a:p>
            <a:pPr marL="180975" indent="-112713"/>
            <a:r>
              <a:rPr lang="en-US" sz="1600" dirty="0" smtClean="0"/>
              <a:t>Let's see how every 10% quartile trends.</a:t>
            </a:r>
          </a:p>
          <a:p>
            <a:endParaRPr lang="en-US" sz="1500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143372" y="892099"/>
            <a:ext cx="4813302" cy="27981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8596" y="3786190"/>
            <a:ext cx="5137154" cy="29293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5715008" y="4214818"/>
            <a:ext cx="3214710" cy="1643074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180975" lvl="0" indent="-112713">
              <a:spcBef>
                <a:spcPts val="700"/>
              </a:spcBef>
              <a:buClr>
                <a:schemeClr val="tx2"/>
              </a:buClr>
              <a:buSzPct val="95000"/>
              <a:buFont typeface="Wingdings"/>
              <a:buChar char=""/>
            </a:pPr>
            <a:r>
              <a:rPr lang="en-US" sz="1500" dirty="0" smtClean="0"/>
              <a:t>Like we saw in the store sales plots, there is seasonality in item sales.</a:t>
            </a:r>
          </a:p>
          <a:p>
            <a:pPr marL="180975" lvl="0" indent="-112713">
              <a:spcBef>
                <a:spcPts val="700"/>
              </a:spcBef>
              <a:buClr>
                <a:schemeClr val="tx2"/>
              </a:buClr>
              <a:buSzPct val="95000"/>
              <a:buFont typeface="Wingdings"/>
              <a:buChar char=""/>
            </a:pPr>
            <a:r>
              <a:rPr lang="en-US" sz="1500" dirty="0" smtClean="0"/>
              <a:t>Let's break out the seasonal component for the average like we had before..</a:t>
            </a:r>
          </a:p>
          <a:p>
            <a:pPr marL="411480" marR="0" lvl="0" indent="-342900" algn="l" defTabSz="914400" rtl="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tx2"/>
              </a:buClr>
              <a:buSzPct val="95000"/>
              <a:buFont typeface="Wingdings"/>
              <a:buChar char=""/>
              <a:tabLst/>
              <a:defRPr/>
            </a:pP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85A1E-EECC-432B-8413-842CC4A00E62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0034" y="142852"/>
            <a:ext cx="8429684" cy="1000132"/>
          </a:xfrm>
        </p:spPr>
        <p:txBody>
          <a:bodyPr/>
          <a:lstStyle/>
          <a:p>
            <a:r>
              <a:rPr lang="en-US" sz="2500" b="1" dirty="0" smtClean="0"/>
              <a:t>Additive Seasonal Decomposition of Average </a:t>
            </a:r>
            <a:r>
              <a:rPr lang="en-US" sz="2500" b="1" i="1" dirty="0" smtClean="0"/>
              <a:t>'Item'</a:t>
            </a:r>
            <a:r>
              <a:rPr lang="en-US" sz="2500" b="1" dirty="0" smtClean="0"/>
              <a:t> Week-to-Week Sales</a:t>
            </a:r>
            <a:br>
              <a:rPr lang="en-US" sz="2500" b="1" dirty="0" smtClean="0"/>
            </a:br>
            <a:endParaRPr lang="en-US" sz="25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0034" y="5286388"/>
            <a:ext cx="8001056" cy="1357322"/>
          </a:xfrm>
        </p:spPr>
        <p:txBody>
          <a:bodyPr>
            <a:normAutofit/>
          </a:bodyPr>
          <a:lstStyle/>
          <a:p>
            <a:r>
              <a:rPr lang="en-US" sz="1600" dirty="0" smtClean="0"/>
              <a:t>Item sales are also seasonal. No surprise there. Week-to-week differencing provides a dataset that is very likely to be stationary (&lt; 1% chance that it's not).</a:t>
            </a:r>
          </a:p>
          <a:p>
            <a:endParaRPr lang="en-US" sz="1500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28596" y="1142984"/>
            <a:ext cx="4286279" cy="3714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760763" y="1928802"/>
            <a:ext cx="4383237" cy="1766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85A1E-EECC-432B-8413-842CC4A00E62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0034" y="142852"/>
            <a:ext cx="8429684" cy="642942"/>
          </a:xfrm>
        </p:spPr>
        <p:txBody>
          <a:bodyPr/>
          <a:lstStyle/>
          <a:p>
            <a:r>
              <a:rPr lang="en-US" sz="2800" b="1" dirty="0" smtClean="0"/>
              <a:t>Store &amp; Item Variability</a:t>
            </a:r>
            <a:endParaRPr lang="en-US" sz="25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4348" y="4572008"/>
            <a:ext cx="3857652" cy="1571636"/>
          </a:xfrm>
        </p:spPr>
        <p:txBody>
          <a:bodyPr>
            <a:normAutofit/>
          </a:bodyPr>
          <a:lstStyle/>
          <a:p>
            <a:pPr marL="180975" indent="-112713"/>
            <a:r>
              <a:rPr lang="en-US" sz="1600" dirty="0" smtClean="0"/>
              <a:t>Above is a plot for the % distribution of each item's sales across the stores (each row adds to 100%). As we can see, it's very uniform. The takeaway here is that the items are sold evenly across the stores.</a:t>
            </a:r>
            <a:endParaRPr lang="en-US" sz="15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14348" y="785794"/>
            <a:ext cx="3929090" cy="37150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857752" y="857232"/>
            <a:ext cx="3964939" cy="3643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5000628" y="4643446"/>
            <a:ext cx="3714776" cy="100013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180975" lvl="0" indent="-112713">
              <a:spcBef>
                <a:spcPts val="700"/>
              </a:spcBef>
              <a:buClr>
                <a:schemeClr val="tx2"/>
              </a:buClr>
              <a:buSzPct val="95000"/>
              <a:buFont typeface="Wingdings"/>
              <a:buChar char=""/>
            </a:pPr>
            <a:r>
              <a:rPr lang="en-US" sz="1600" dirty="0" smtClean="0"/>
              <a:t>We can see that each store overall sold roughly the same percentage of each item.</a:t>
            </a:r>
          </a:p>
        </p:txBody>
      </p:sp>
      <p:cxnSp>
        <p:nvCxnSpPr>
          <p:cNvPr id="10" name="Straight Connector 9"/>
          <p:cNvCxnSpPr/>
          <p:nvPr/>
        </p:nvCxnSpPr>
        <p:spPr>
          <a:xfrm rot="5400000">
            <a:off x="2963851" y="3679033"/>
            <a:ext cx="3644132" cy="794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714348" y="6143644"/>
            <a:ext cx="814393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b="1" dirty="0" smtClean="0"/>
              <a:t>Store v/s Item Conclusion: </a:t>
            </a:r>
            <a:r>
              <a:rPr lang="en-US" sz="1600" dirty="0" smtClean="0"/>
              <a:t>Items have roughly same percentage sales across all stores. We could use this in our model.</a:t>
            </a:r>
            <a:endParaRPr lang="en-US" sz="1500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85A1E-EECC-432B-8413-842CC4A00E62}" type="slidenum">
              <a:rPr lang="en-US" smtClean="0"/>
              <a:pPr/>
              <a:t>18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0034" y="142852"/>
            <a:ext cx="8429684" cy="642942"/>
          </a:xfrm>
        </p:spPr>
        <p:txBody>
          <a:bodyPr/>
          <a:lstStyle/>
          <a:p>
            <a:r>
              <a:rPr lang="en-US" sz="2800" b="1" dirty="0" smtClean="0"/>
              <a:t>Day of Week Variability &amp; Sales by Day of Week</a:t>
            </a:r>
            <a:br>
              <a:rPr lang="en-US" sz="2800" b="1" dirty="0" smtClean="0"/>
            </a:br>
            <a:endParaRPr lang="en-US" sz="25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472" y="4500570"/>
            <a:ext cx="2928958" cy="1643074"/>
          </a:xfrm>
        </p:spPr>
        <p:txBody>
          <a:bodyPr>
            <a:normAutofit/>
          </a:bodyPr>
          <a:lstStyle/>
          <a:p>
            <a:pPr marL="180975" indent="-112713"/>
            <a:r>
              <a:rPr lang="en-US" sz="1600" dirty="0" smtClean="0"/>
              <a:t>Day of week does impact sales, however all stores &amp; items have similar distributions. Day of week trends follow general weekly trend.</a:t>
            </a:r>
            <a:endParaRPr lang="en-US" sz="1600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57158" y="857232"/>
            <a:ext cx="3286148" cy="31289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857884" y="785794"/>
            <a:ext cx="3151285" cy="3062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714743" y="3929066"/>
            <a:ext cx="5286413" cy="28133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3571868" y="1000108"/>
            <a:ext cx="2357454" cy="2571768"/>
          </a:xfrm>
          <a:prstGeom prst="rect">
            <a:avLst/>
          </a:prstGeom>
        </p:spPr>
        <p:txBody>
          <a:bodyPr vert="horz">
            <a:normAutofit fontScale="92500" lnSpcReduction="20000"/>
          </a:bodyPr>
          <a:lstStyle/>
          <a:p>
            <a:pPr marL="411480" marR="0" lvl="0" indent="-342900" algn="l" defTabSz="914400" rtl="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tx2"/>
              </a:buClr>
              <a:buSzPct val="95000"/>
              <a:buFont typeface="Wingdings"/>
              <a:buChar char=""/>
              <a:tabLst/>
              <a:defRPr/>
            </a:pPr>
            <a:endParaRPr kumimoji="0" lang="en-US" sz="1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85725" indent="-17463">
              <a:spcBef>
                <a:spcPts val="700"/>
              </a:spcBef>
              <a:buClr>
                <a:schemeClr val="tx2"/>
              </a:buClr>
              <a:buSzPct val="95000"/>
              <a:buFont typeface="Wingdings"/>
              <a:buChar char=""/>
              <a:defRPr/>
            </a:pPr>
            <a:r>
              <a:rPr lang="en-US" sz="1500" dirty="0" smtClean="0"/>
              <a:t> The </a:t>
            </a:r>
            <a:r>
              <a:rPr lang="en-US" sz="1500" dirty="0" smtClean="0"/>
              <a:t>plot </a:t>
            </a:r>
            <a:r>
              <a:rPr lang="en-US" sz="1500" dirty="0" smtClean="0"/>
              <a:t>in the left  </a:t>
            </a:r>
            <a:r>
              <a:rPr lang="en-US" sz="1500" dirty="0" smtClean="0"/>
              <a:t>shows the % mix of store sales by day. We can see that the stores are very similar in what days are popular</a:t>
            </a:r>
            <a:r>
              <a:rPr lang="en-US" sz="1500" dirty="0" smtClean="0"/>
              <a:t>.</a:t>
            </a:r>
          </a:p>
          <a:p>
            <a:pPr marL="85725" indent="-17463">
              <a:spcBef>
                <a:spcPts val="700"/>
              </a:spcBef>
              <a:buClr>
                <a:schemeClr val="tx2"/>
              </a:buClr>
              <a:buSzPct val="95000"/>
              <a:buFont typeface="Wingdings"/>
              <a:buChar char=""/>
              <a:defRPr/>
            </a:pPr>
            <a:r>
              <a:rPr lang="en-US" sz="1500" dirty="0" smtClean="0"/>
              <a:t>Plot in the right </a:t>
            </a:r>
            <a:r>
              <a:rPr lang="en-US" sz="1500" dirty="0" smtClean="0"/>
              <a:t>tells us that each item's sales are nearly identical in terms of which days are more popular.</a:t>
            </a: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85A1E-EECC-432B-8413-842CC4A00E62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7224" y="214290"/>
            <a:ext cx="7572428" cy="571504"/>
          </a:xfrm>
        </p:spPr>
        <p:txBody>
          <a:bodyPr/>
          <a:lstStyle/>
          <a:p>
            <a:r>
              <a:rPr lang="en-IN" sz="2500" b="1" dirty="0" smtClean="0">
                <a:latin typeface="Arial" pitchFamily="34" charset="0"/>
                <a:cs typeface="Arial" pitchFamily="34" charset="0"/>
              </a:rPr>
              <a:t>Table of Contents</a:t>
            </a:r>
            <a:endParaRPr lang="en-US" sz="25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85786" y="1000108"/>
            <a:ext cx="6715172" cy="5429288"/>
          </a:xfrm>
        </p:spPr>
        <p:txBody>
          <a:bodyPr>
            <a:normAutofit fontScale="92500" lnSpcReduction="10000"/>
          </a:bodyPr>
          <a:lstStyle/>
          <a:p>
            <a:r>
              <a:rPr lang="en-IN" sz="1800" b="1" dirty="0" smtClean="0">
                <a:latin typeface="Arial" pitchFamily="34" charset="0"/>
                <a:cs typeface="Arial" pitchFamily="34" charset="0"/>
              </a:rPr>
              <a:t>Dataset Description &amp; Objective</a:t>
            </a:r>
          </a:p>
          <a:p>
            <a:r>
              <a:rPr lang="en-IN" sz="1800" b="1" dirty="0" smtClean="0">
                <a:latin typeface="Arial" pitchFamily="34" charset="0"/>
                <a:cs typeface="Arial" pitchFamily="34" charset="0"/>
              </a:rPr>
              <a:t>Prediction of 3 months Sales</a:t>
            </a:r>
          </a:p>
          <a:p>
            <a:pPr lvl="1"/>
            <a:r>
              <a:rPr lang="en-IN" sz="1400" b="1" dirty="0" smtClean="0">
                <a:latin typeface="Arial" pitchFamily="34" charset="0"/>
                <a:cs typeface="Arial" pitchFamily="34" charset="0"/>
              </a:rPr>
              <a:t>EDA</a:t>
            </a:r>
          </a:p>
          <a:p>
            <a:pPr lvl="2"/>
            <a:r>
              <a:rPr lang="en-IN" sz="1200" dirty="0" smtClean="0">
                <a:latin typeface="Arial" pitchFamily="34" charset="0"/>
                <a:cs typeface="Arial" pitchFamily="34" charset="0"/>
              </a:rPr>
              <a:t>Sales Data Distribution</a:t>
            </a:r>
          </a:p>
          <a:p>
            <a:pPr lvl="2"/>
            <a:r>
              <a:rPr lang="en-IN" sz="1200" dirty="0" smtClean="0">
                <a:latin typeface="Arial" pitchFamily="34" charset="0"/>
                <a:cs typeface="Arial" pitchFamily="34" charset="0"/>
              </a:rPr>
              <a:t>Yearly Sales between 2013 – 2017</a:t>
            </a:r>
          </a:p>
          <a:p>
            <a:pPr lvl="2"/>
            <a:r>
              <a:rPr lang="en-IN" sz="1200" dirty="0" smtClean="0">
                <a:latin typeface="Arial" pitchFamily="34" charset="0"/>
                <a:cs typeface="Arial" pitchFamily="34" charset="0"/>
              </a:rPr>
              <a:t>10 highest monthly Sales Trend</a:t>
            </a:r>
          </a:p>
          <a:p>
            <a:pPr lvl="2"/>
            <a:r>
              <a:rPr lang="en-IN" sz="1200" dirty="0" smtClean="0">
                <a:latin typeface="Arial" pitchFamily="34" charset="0"/>
                <a:cs typeface="Arial" pitchFamily="34" charset="0"/>
              </a:rPr>
              <a:t>Quarterly Sales Trend</a:t>
            </a:r>
          </a:p>
          <a:p>
            <a:pPr lvl="2"/>
            <a:r>
              <a:rPr lang="en-US" sz="1200" dirty="0" smtClean="0">
                <a:latin typeface="Arial" pitchFamily="34" charset="0"/>
                <a:cs typeface="Arial" pitchFamily="34" charset="0"/>
              </a:rPr>
              <a:t>Top 10 Most Expensive Items Sold</a:t>
            </a:r>
          </a:p>
          <a:p>
            <a:pPr lvl="2"/>
            <a:r>
              <a:rPr lang="en-IN" sz="1200" dirty="0" smtClean="0">
                <a:latin typeface="Arial" pitchFamily="34" charset="0"/>
                <a:cs typeface="Arial" pitchFamily="34" charset="0"/>
              </a:rPr>
              <a:t>Stores with highest Sales</a:t>
            </a:r>
          </a:p>
          <a:p>
            <a:pPr lvl="2"/>
            <a:r>
              <a:rPr lang="en-IN" sz="1200" dirty="0" smtClean="0">
                <a:latin typeface="Arial" pitchFamily="34" charset="0"/>
                <a:cs typeface="Arial" pitchFamily="34" charset="0"/>
              </a:rPr>
              <a:t>Items sold in each Quarter/Year</a:t>
            </a:r>
          </a:p>
          <a:p>
            <a:pPr lvl="2"/>
            <a:r>
              <a:rPr lang="en-IN" sz="1200" dirty="0" smtClean="0">
                <a:latin typeface="Arial" pitchFamily="34" charset="0"/>
                <a:cs typeface="Arial" pitchFamily="34" charset="0"/>
              </a:rPr>
              <a:t>Total selling price of each item</a:t>
            </a:r>
          </a:p>
          <a:p>
            <a:pPr lvl="1"/>
            <a:r>
              <a:rPr lang="en-IN" sz="1400" b="1" dirty="0" smtClean="0">
                <a:latin typeface="Arial" pitchFamily="34" charset="0"/>
                <a:cs typeface="Arial" pitchFamily="34" charset="0"/>
              </a:rPr>
              <a:t>Time Series Analysis</a:t>
            </a:r>
          </a:p>
          <a:p>
            <a:pPr lvl="2"/>
            <a:r>
              <a:rPr lang="en-IN" sz="1000" dirty="0" smtClean="0">
                <a:latin typeface="Arial" pitchFamily="34" charset="0"/>
                <a:cs typeface="Arial" pitchFamily="34" charset="0"/>
              </a:rPr>
              <a:t>Decomposition</a:t>
            </a:r>
          </a:p>
          <a:p>
            <a:pPr lvl="2"/>
            <a:r>
              <a:rPr lang="en-IN" sz="1000" dirty="0" smtClean="0">
                <a:latin typeface="Arial" pitchFamily="34" charset="0"/>
                <a:cs typeface="Arial" pitchFamily="34" charset="0"/>
              </a:rPr>
              <a:t>Stationarity Check</a:t>
            </a:r>
          </a:p>
          <a:p>
            <a:pPr lvl="2"/>
            <a:r>
              <a:rPr lang="en-US" sz="1000" dirty="0" smtClean="0">
                <a:latin typeface="Arial" pitchFamily="34" charset="0"/>
                <a:cs typeface="Arial" pitchFamily="34" charset="0"/>
              </a:rPr>
              <a:t>Data Transformation to achieve Stationarity</a:t>
            </a:r>
          </a:p>
          <a:p>
            <a:pPr lvl="2"/>
            <a:r>
              <a:rPr lang="en-IN" sz="1000" dirty="0" smtClean="0">
                <a:latin typeface="Arial" pitchFamily="34" charset="0"/>
                <a:cs typeface="Arial" pitchFamily="34" charset="0"/>
              </a:rPr>
              <a:t>ARIMA Model Evaluation, Prediction &amp; Reverted Prediction</a:t>
            </a:r>
            <a:endParaRPr lang="en-IN" sz="1400" dirty="0" smtClean="0">
              <a:latin typeface="Arial" pitchFamily="34" charset="0"/>
              <a:cs typeface="Arial" pitchFamily="34" charset="0"/>
            </a:endParaRPr>
          </a:p>
          <a:p>
            <a:pPr lvl="1"/>
            <a:r>
              <a:rPr lang="en-IN" sz="1400" b="1" dirty="0" smtClean="0">
                <a:latin typeface="Arial" pitchFamily="34" charset="0"/>
                <a:cs typeface="Arial" pitchFamily="34" charset="0"/>
              </a:rPr>
              <a:t>Conclusion</a:t>
            </a:r>
          </a:p>
          <a:p>
            <a:r>
              <a:rPr lang="en-IN" sz="1800" b="1" dirty="0" smtClean="0">
                <a:latin typeface="Arial" pitchFamily="34" charset="0"/>
                <a:cs typeface="Arial" pitchFamily="34" charset="0"/>
              </a:rPr>
              <a:t>Store &amp; Item Weekly &amp; Day-wise Sales Prediction</a:t>
            </a:r>
          </a:p>
          <a:p>
            <a:pPr lvl="1"/>
            <a:r>
              <a:rPr lang="en-IN" sz="1400" b="1" dirty="0" smtClean="0">
                <a:latin typeface="Arial" pitchFamily="34" charset="0"/>
                <a:cs typeface="Arial" pitchFamily="34" charset="0"/>
              </a:rPr>
              <a:t>EDA</a:t>
            </a:r>
          </a:p>
          <a:p>
            <a:pPr lvl="2"/>
            <a:r>
              <a:rPr lang="en-IN" sz="1200" dirty="0" smtClean="0">
                <a:latin typeface="Arial" pitchFamily="34" charset="0"/>
                <a:cs typeface="Arial" pitchFamily="34" charset="0"/>
              </a:rPr>
              <a:t>Store  Sales Trends</a:t>
            </a:r>
          </a:p>
          <a:p>
            <a:pPr lvl="2"/>
            <a:r>
              <a:rPr lang="en-IN" sz="1200" dirty="0" smtClean="0">
                <a:latin typeface="Arial" pitchFamily="34" charset="0"/>
                <a:cs typeface="Arial" pitchFamily="34" charset="0"/>
              </a:rPr>
              <a:t>Item Sales Trends</a:t>
            </a:r>
          </a:p>
          <a:p>
            <a:pPr lvl="2"/>
            <a:r>
              <a:rPr lang="en-IN" sz="1200" dirty="0" smtClean="0">
                <a:latin typeface="Arial" pitchFamily="34" charset="0"/>
                <a:cs typeface="Arial" pitchFamily="34" charset="0"/>
              </a:rPr>
              <a:t>Store &amp; Item variability</a:t>
            </a:r>
          </a:p>
          <a:p>
            <a:pPr lvl="2"/>
            <a:r>
              <a:rPr lang="en-IN" sz="1200" dirty="0" smtClean="0">
                <a:latin typeface="Arial" pitchFamily="34" charset="0"/>
                <a:cs typeface="Arial" pitchFamily="34" charset="0"/>
              </a:rPr>
              <a:t>Day of Week variability</a:t>
            </a:r>
          </a:p>
          <a:p>
            <a:pPr lvl="1"/>
            <a:r>
              <a:rPr lang="en-IN" sz="1400" b="1" dirty="0" smtClean="0">
                <a:latin typeface="Arial" pitchFamily="34" charset="0"/>
                <a:cs typeface="Arial" pitchFamily="34" charset="0"/>
              </a:rPr>
              <a:t>ARIMA Model Evaluation, Prediction &amp; Reverted Prediction</a:t>
            </a:r>
          </a:p>
          <a:p>
            <a:r>
              <a:rPr lang="en-IN" sz="1800" b="1" dirty="0" smtClean="0">
                <a:latin typeface="Arial" pitchFamily="34" charset="0"/>
                <a:cs typeface="Arial" pitchFamily="34" charset="0"/>
              </a:rPr>
              <a:t>Conclusion &amp; References</a:t>
            </a:r>
          </a:p>
          <a:p>
            <a:pPr lvl="2"/>
            <a:endParaRPr lang="en-US" sz="12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85A1E-EECC-432B-8413-842CC4A00E62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0034" y="142852"/>
            <a:ext cx="8429684" cy="642942"/>
          </a:xfrm>
        </p:spPr>
        <p:txBody>
          <a:bodyPr/>
          <a:lstStyle/>
          <a:p>
            <a:r>
              <a:rPr lang="en-IN" sz="2500" dirty="0" smtClean="0"/>
              <a:t>ARIMA Model Evaluation, Prediction &amp; Reverted prediction </a:t>
            </a:r>
            <a:endParaRPr lang="en-US" sz="25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158" y="4786322"/>
            <a:ext cx="5429288" cy="1071570"/>
          </a:xfrm>
        </p:spPr>
        <p:txBody>
          <a:bodyPr>
            <a:normAutofit/>
          </a:bodyPr>
          <a:lstStyle/>
          <a:p>
            <a:pPr marL="265113" indent="-196850" algn="just"/>
            <a:r>
              <a:rPr lang="en-IN" sz="1600" dirty="0" smtClean="0"/>
              <a:t>Table2 showing </a:t>
            </a:r>
            <a:r>
              <a:rPr lang="en-US" sz="1600" dirty="0" smtClean="0"/>
              <a:t>item level prediction day-wise for January 2018.</a:t>
            </a:r>
          </a:p>
          <a:p>
            <a:pPr marL="265113" indent="-196850" algn="just"/>
            <a:r>
              <a:rPr lang="en-US" sz="1600" b="1" dirty="0" smtClean="0"/>
              <a:t>Model Evaluation </a:t>
            </a:r>
            <a:r>
              <a:rPr lang="en-US" sz="1600" dirty="0" smtClean="0"/>
              <a:t>using SMAPE: we get 19.49% error.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14282" y="1500174"/>
            <a:ext cx="5429288" cy="25803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TextBox 7"/>
          <p:cNvSpPr txBox="1"/>
          <p:nvPr/>
        </p:nvSpPr>
        <p:spPr>
          <a:xfrm>
            <a:off x="285720" y="1142984"/>
            <a:ext cx="3006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ARIMA weekly Predictions .</a:t>
            </a:r>
            <a:endParaRPr lang="en-US" dirty="0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929322" y="4429132"/>
            <a:ext cx="3105157" cy="20162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TextBox 9"/>
          <p:cNvSpPr txBox="1"/>
          <p:nvPr/>
        </p:nvSpPr>
        <p:spPr>
          <a:xfrm>
            <a:off x="5929322" y="4071942"/>
            <a:ext cx="30718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 dirty="0" smtClean="0"/>
              <a:t>Item level day-wise predictions  Jan-18 </a:t>
            </a:r>
            <a:endParaRPr lang="en-US" sz="1200" b="1" dirty="0"/>
          </a:p>
        </p:txBody>
      </p:sp>
      <p:sp>
        <p:nvSpPr>
          <p:cNvPr id="11" name="Rectangle 10"/>
          <p:cNvSpPr/>
          <p:nvPr/>
        </p:nvSpPr>
        <p:spPr>
          <a:xfrm>
            <a:off x="6000760" y="2071678"/>
            <a:ext cx="2928958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500" dirty="0" smtClean="0"/>
              <a:t>Table1 showing ARIMA predictions weekly trends at item level. 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85A1E-EECC-432B-8413-842CC4A00E62}" type="slidenum">
              <a:rPr lang="en-US" smtClean="0"/>
              <a:pPr/>
              <a:t>20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500" b="1" dirty="0" smtClean="0"/>
              <a:t>Conclusion &amp; References</a:t>
            </a:r>
            <a:endParaRPr lang="en-US" sz="25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2910" y="1500174"/>
            <a:ext cx="8072494" cy="2571768"/>
          </a:xfrm>
        </p:spPr>
        <p:txBody>
          <a:bodyPr>
            <a:noAutofit/>
          </a:bodyPr>
          <a:lstStyle/>
          <a:p>
            <a:r>
              <a:rPr lang="en-US" sz="2000" b="1" dirty="0" smtClean="0"/>
              <a:t>Conclusion: </a:t>
            </a:r>
            <a:r>
              <a:rPr lang="en-US" sz="2000" dirty="0" smtClean="0"/>
              <a:t>Though, ARIMA model took less time to predict; the accuracy score is very low. Hence, this is to conclude to predict Item level sales, we should explore other advanced Machine learning models like </a:t>
            </a:r>
            <a:r>
              <a:rPr lang="en-US" sz="2000" dirty="0" err="1" smtClean="0"/>
              <a:t>XGBoost</a:t>
            </a:r>
            <a:r>
              <a:rPr lang="en-US" sz="2000" dirty="0" smtClean="0"/>
              <a:t> which may give better accurate prediction.</a:t>
            </a:r>
          </a:p>
          <a:p>
            <a:r>
              <a:rPr lang="en-IN" sz="2000" b="1" dirty="0" smtClean="0"/>
              <a:t>References:</a:t>
            </a:r>
            <a:r>
              <a:rPr lang="en-IN" sz="2000" dirty="0" smtClean="0"/>
              <a:t> </a:t>
            </a:r>
            <a:r>
              <a:rPr lang="en-IN" sz="2000" dirty="0" err="1" smtClean="0"/>
              <a:t>Insaid</a:t>
            </a:r>
            <a:r>
              <a:rPr lang="en-IN" sz="2000" dirty="0" smtClean="0"/>
              <a:t> LMS notebooks, Towards Data Science, </a:t>
            </a:r>
            <a:r>
              <a:rPr lang="en-IN" sz="2000" dirty="0" err="1" smtClean="0"/>
              <a:t>Kaggle</a:t>
            </a:r>
            <a:r>
              <a:rPr lang="en-IN" sz="2000" dirty="0" smtClean="0"/>
              <a:t>, </a:t>
            </a:r>
            <a:r>
              <a:rPr lang="en-IN" sz="2000" dirty="0" err="1" smtClean="0"/>
              <a:t>Github</a:t>
            </a:r>
            <a:r>
              <a:rPr lang="en-IN" sz="2000" dirty="0" smtClean="0"/>
              <a:t> and </a:t>
            </a:r>
            <a:r>
              <a:rPr lang="en-IN" sz="2000" dirty="0" err="1" smtClean="0"/>
              <a:t>StackOverflow</a:t>
            </a:r>
            <a:r>
              <a:rPr lang="en-IN" sz="2000" dirty="0" smtClean="0"/>
              <a:t>.   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85A1E-EECC-432B-8413-842CC4A00E62}" type="slidenum">
              <a:rPr lang="en-US" smtClean="0"/>
              <a:pPr/>
              <a:t>21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57224" y="2714620"/>
            <a:ext cx="7772400" cy="914400"/>
          </a:xfrm>
        </p:spPr>
        <p:txBody>
          <a:bodyPr/>
          <a:lstStyle/>
          <a:p>
            <a:r>
              <a:rPr lang="en-IN" b="1" dirty="0" smtClean="0"/>
              <a:t>Thank you!</a:t>
            </a:r>
            <a:endParaRPr lang="en-US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85A1E-EECC-432B-8413-842CC4A00E62}" type="slidenum">
              <a:rPr lang="en-US" smtClean="0"/>
              <a:pPr/>
              <a:t>22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7224" y="214290"/>
            <a:ext cx="7843838" cy="642942"/>
          </a:xfrm>
        </p:spPr>
        <p:txBody>
          <a:bodyPr/>
          <a:lstStyle/>
          <a:p>
            <a:r>
              <a:rPr lang="en-IN" sz="2500" dirty="0" smtClean="0"/>
              <a:t>Dataset Description &amp; Objective</a:t>
            </a:r>
            <a:endParaRPr lang="en-US" sz="25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472" y="1000108"/>
            <a:ext cx="8115328" cy="5355452"/>
          </a:xfrm>
        </p:spPr>
        <p:txBody>
          <a:bodyPr>
            <a:normAutofit/>
          </a:bodyPr>
          <a:lstStyle/>
          <a:p>
            <a:pPr algn="just"/>
            <a:r>
              <a:rPr lang="en-US" sz="2000" dirty="0" smtClean="0"/>
              <a:t>The objective of this project is to predict 3 months of item-level sales data at different store locations.</a:t>
            </a:r>
          </a:p>
          <a:p>
            <a:pPr algn="just"/>
            <a:r>
              <a:rPr lang="en-US" sz="2000" dirty="0" smtClean="0"/>
              <a:t>Data fields consists of:</a:t>
            </a:r>
          </a:p>
          <a:p>
            <a:pPr lvl="1" algn="just"/>
            <a:r>
              <a:rPr lang="en-US" sz="1600" dirty="0" smtClean="0"/>
              <a:t>date - Date of the sale data. There are no holiday effects or store closures.</a:t>
            </a:r>
          </a:p>
          <a:p>
            <a:pPr lvl="1" algn="just"/>
            <a:r>
              <a:rPr lang="en-US" sz="1600" dirty="0" smtClean="0"/>
              <a:t>store - Store ID</a:t>
            </a:r>
          </a:p>
          <a:p>
            <a:pPr lvl="1" algn="just"/>
            <a:r>
              <a:rPr lang="en-US" sz="1600" dirty="0" smtClean="0"/>
              <a:t>item - Item ID</a:t>
            </a:r>
          </a:p>
          <a:p>
            <a:pPr lvl="1" algn="just"/>
            <a:r>
              <a:rPr lang="en-US" sz="1600" dirty="0" smtClean="0"/>
              <a:t>sales - Number of items sold at a particular store on a particular date.</a:t>
            </a:r>
          </a:p>
          <a:p>
            <a:pPr marL="411480" lvl="1" indent="-342900" algn="just">
              <a:spcBef>
                <a:spcPts val="700"/>
              </a:spcBef>
              <a:buClr>
                <a:schemeClr val="tx2"/>
              </a:buClr>
              <a:buSzPct val="95000"/>
              <a:buFont typeface="Wingdings"/>
              <a:buChar char=""/>
            </a:pPr>
            <a:r>
              <a:rPr lang="en-US" sz="2000" dirty="0" smtClean="0"/>
              <a:t>This dataset consists of 913k rows and 4 columns with 3 numerical and 1 object data types.</a:t>
            </a:r>
          </a:p>
          <a:p>
            <a:pPr marL="411480" lvl="1" indent="-342900" algn="just">
              <a:spcBef>
                <a:spcPts val="700"/>
              </a:spcBef>
              <a:buClr>
                <a:schemeClr val="tx2"/>
              </a:buClr>
              <a:buSzPct val="95000"/>
              <a:buFont typeface="Wingdings"/>
              <a:buChar char=""/>
            </a:pPr>
            <a:r>
              <a:rPr lang="en-US" sz="2000" dirty="0" smtClean="0"/>
              <a:t>This is a clean dataset with no null values.</a:t>
            </a:r>
          </a:p>
          <a:p>
            <a:pPr lvl="1" algn="just">
              <a:buNone/>
            </a:pPr>
            <a:endParaRPr lang="en-IN" sz="1600" dirty="0" smtClean="0"/>
          </a:p>
          <a:p>
            <a:pPr lvl="1" algn="just">
              <a:buNone/>
            </a:pPr>
            <a:endParaRPr lang="en-IN" sz="16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85A1E-EECC-432B-8413-842CC4A00E62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715010" y="2214554"/>
            <a:ext cx="3420042" cy="42148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472" y="2786058"/>
            <a:ext cx="7772400" cy="914400"/>
          </a:xfrm>
        </p:spPr>
        <p:txBody>
          <a:bodyPr/>
          <a:lstStyle/>
          <a:p>
            <a:r>
              <a:rPr lang="en-IN" b="1" dirty="0" smtClean="0"/>
              <a:t>3 monthly Sales Prediction </a:t>
            </a:r>
            <a:endParaRPr lang="en-US" b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85A1E-EECC-432B-8413-842CC4A00E62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7224" y="214290"/>
            <a:ext cx="7843838" cy="642942"/>
          </a:xfrm>
        </p:spPr>
        <p:txBody>
          <a:bodyPr/>
          <a:lstStyle/>
          <a:p>
            <a:r>
              <a:rPr lang="en-IN" sz="2500" dirty="0" smtClean="0"/>
              <a:t>EDA – Sales Data Distribution &amp; Yearly Sales Trend</a:t>
            </a:r>
            <a:endParaRPr lang="en-US" sz="25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7752" y="1571612"/>
            <a:ext cx="4143404" cy="1214446"/>
          </a:xfrm>
        </p:spPr>
        <p:txBody>
          <a:bodyPr>
            <a:normAutofit/>
          </a:bodyPr>
          <a:lstStyle/>
          <a:p>
            <a:r>
              <a:rPr lang="en-US" sz="1600" dirty="0" smtClean="0"/>
              <a:t>The Sales column is positively left skewed with median at 47 and maximum at 231. The same is depicted in the graph below.</a:t>
            </a:r>
          </a:p>
          <a:p>
            <a:endParaRPr lang="en-US" sz="16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85786" y="1071545"/>
            <a:ext cx="4000528" cy="26670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191068" y="3786190"/>
            <a:ext cx="4757676" cy="2855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571472" y="4786322"/>
            <a:ext cx="3714776" cy="857256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411480" lvl="0" indent="-342900">
              <a:spcBef>
                <a:spcPts val="700"/>
              </a:spcBef>
              <a:buClr>
                <a:schemeClr val="tx2"/>
              </a:buClr>
              <a:buSzPct val="95000"/>
              <a:buFont typeface="Wingdings"/>
              <a:buChar char=""/>
            </a:pPr>
            <a:r>
              <a:rPr lang="en-US" sz="1600" dirty="0"/>
              <a:t>2017 shows the highest sales with </a:t>
            </a:r>
            <a:r>
              <a:rPr lang="en-US" sz="1600" dirty="0" smtClean="0"/>
              <a:t>10.7mn</a:t>
            </a:r>
            <a:r>
              <a:rPr lang="en-US" sz="1600" dirty="0"/>
              <a:t>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85A1E-EECC-432B-8413-842CC4A00E62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7224" y="214290"/>
            <a:ext cx="7843838" cy="642942"/>
          </a:xfrm>
        </p:spPr>
        <p:txBody>
          <a:bodyPr/>
          <a:lstStyle/>
          <a:p>
            <a:r>
              <a:rPr lang="en-IN" sz="2500" dirty="0" smtClean="0"/>
              <a:t>EDA – Monthly &amp; Quarterly Sales Trend</a:t>
            </a:r>
            <a:endParaRPr lang="en-US" sz="25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596" y="4286256"/>
            <a:ext cx="4000528" cy="1500198"/>
          </a:xfrm>
        </p:spPr>
        <p:txBody>
          <a:bodyPr>
            <a:normAutofit/>
          </a:bodyPr>
          <a:lstStyle/>
          <a:p>
            <a:r>
              <a:rPr lang="en-IN" sz="1600" dirty="0" smtClean="0"/>
              <a:t>Mostly each year shows highest sales in July month. </a:t>
            </a:r>
          </a:p>
          <a:p>
            <a:r>
              <a:rPr lang="en-IN" sz="1600" dirty="0" smtClean="0"/>
              <a:t>However, July 2017 depicts highest sales.  </a:t>
            </a:r>
            <a:endParaRPr lang="en-US" sz="16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42845" y="1071547"/>
            <a:ext cx="4357718" cy="26432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565643" y="1071546"/>
            <a:ext cx="4578357" cy="26771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7" name="Straight Connector 6"/>
          <p:cNvCxnSpPr/>
          <p:nvPr/>
        </p:nvCxnSpPr>
        <p:spPr>
          <a:xfrm rot="5400000">
            <a:off x="2643968" y="3571082"/>
            <a:ext cx="3857652" cy="1588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2"/>
          <p:cNvSpPr txBox="1">
            <a:spLocks/>
          </p:cNvSpPr>
          <p:nvPr/>
        </p:nvSpPr>
        <p:spPr>
          <a:xfrm>
            <a:off x="4786314" y="4286256"/>
            <a:ext cx="4143404" cy="1643074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411480" marR="0" lvl="0" indent="-342900" algn="l" defTabSz="914400" rtl="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tx2"/>
              </a:buClr>
              <a:buSzPct val="95000"/>
              <a:buFont typeface="Wingdings"/>
              <a:buChar char=""/>
              <a:tabLst/>
              <a:defRPr/>
            </a:pPr>
            <a:r>
              <a:rPr kumimoji="0" lang="en-IN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Q2 &amp; Q3 has recorded high sales consistently since 2014.</a:t>
            </a:r>
          </a:p>
          <a:p>
            <a:pPr marL="411480" marR="0" lvl="0" indent="-342900" algn="l" defTabSz="914400" rtl="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tx2"/>
              </a:buClr>
              <a:buSzPct val="95000"/>
              <a:buFont typeface="Wingdings"/>
              <a:buChar char=""/>
              <a:tabLst/>
              <a:defRPr/>
            </a:pPr>
            <a:r>
              <a:rPr kumimoji="0" lang="en-IN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2017</a:t>
            </a:r>
            <a:r>
              <a:rPr kumimoji="0" lang="en-IN" sz="16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also has recorded the highest sales in Q3 of 3mn.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85A1E-EECC-432B-8413-842CC4A00E62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7224" y="214290"/>
            <a:ext cx="7858180" cy="785818"/>
          </a:xfrm>
        </p:spPr>
        <p:txBody>
          <a:bodyPr/>
          <a:lstStyle/>
          <a:p>
            <a:r>
              <a:rPr lang="en-IN" sz="2500" dirty="0" smtClean="0"/>
              <a:t>EDA – Most Expensive items sold &amp; Store with highest sales</a:t>
            </a:r>
            <a:endParaRPr lang="en-US" sz="25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42844" y="1214422"/>
            <a:ext cx="4840297" cy="26562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929058" y="4000504"/>
            <a:ext cx="5051436" cy="27561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428596" y="4857760"/>
            <a:ext cx="3714776" cy="1500198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411480" indent="-342900">
              <a:spcBef>
                <a:spcPts val="700"/>
              </a:spcBef>
              <a:buClr>
                <a:schemeClr val="tx2"/>
              </a:buClr>
              <a:buSzPct val="95000"/>
              <a:buFont typeface="Wingdings"/>
              <a:buChar char=""/>
            </a:pPr>
            <a:r>
              <a:rPr lang="en-US" sz="1600" dirty="0"/>
              <a:t>Store# 2 recorded highest sales with average sales of 67.03mn</a:t>
            </a:r>
            <a:r>
              <a:rPr lang="en-US" sz="1600" dirty="0" smtClean="0"/>
              <a:t>.</a:t>
            </a:r>
            <a:endParaRPr lang="en-US" sz="1600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5000628" y="2000240"/>
            <a:ext cx="4000528" cy="928694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411480" indent="-342900">
              <a:spcBef>
                <a:spcPts val="700"/>
              </a:spcBef>
              <a:buClr>
                <a:schemeClr val="tx2"/>
              </a:buClr>
              <a:buSzPct val="95000"/>
              <a:buFont typeface="Wingdings"/>
              <a:buChar char=""/>
            </a:pPr>
            <a:r>
              <a:rPr lang="en-US" sz="1600" dirty="0"/>
              <a:t>Most expensive items sold were Item# 15 &amp; 28 for total 16mn each</a:t>
            </a:r>
            <a:r>
              <a:rPr lang="en-US" sz="1600" dirty="0" smtClean="0"/>
              <a:t>.</a:t>
            </a:r>
            <a:endParaRPr lang="en-US" sz="16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85A1E-EECC-432B-8413-842CC4A00E62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7224" y="214290"/>
            <a:ext cx="7843838" cy="642942"/>
          </a:xfrm>
        </p:spPr>
        <p:txBody>
          <a:bodyPr/>
          <a:lstStyle/>
          <a:p>
            <a:r>
              <a:rPr lang="en-IN" sz="2500" dirty="0" smtClean="0"/>
              <a:t>EDA - Items sold Quarterly &amp; Total selling price of each item</a:t>
            </a:r>
            <a:endParaRPr lang="en-US" sz="25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0034" y="4286256"/>
            <a:ext cx="4071966" cy="1857388"/>
          </a:xfrm>
        </p:spPr>
        <p:txBody>
          <a:bodyPr>
            <a:normAutofit/>
          </a:bodyPr>
          <a:lstStyle/>
          <a:p>
            <a:r>
              <a:rPr lang="en-IN" sz="1600" dirty="0" smtClean="0"/>
              <a:t>Items sold in each quarter/year is uniform.  </a:t>
            </a:r>
          </a:p>
          <a:p>
            <a:r>
              <a:rPr lang="en-IN" sz="1600" dirty="0" smtClean="0"/>
              <a:t>In Q1 &amp; Q2 each year, 45k items are sold, whereas in Q3 &amp; Q4 more number of items are sold (46k items).</a:t>
            </a:r>
            <a:endParaRPr lang="en-US" sz="2000" dirty="0" smtClean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572000" y="3857628"/>
            <a:ext cx="4449767" cy="24085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42844" y="1000108"/>
            <a:ext cx="5970018" cy="2857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6072198" y="1285860"/>
            <a:ext cx="2786082" cy="2214578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411480" marR="0" lvl="0" indent="-342900" algn="l" defTabSz="914400" rtl="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tx2"/>
              </a:buClr>
              <a:buSzPct val="95000"/>
              <a:buFont typeface="Wingdings"/>
              <a:buChar char=""/>
              <a:tabLst/>
              <a:defRPr/>
            </a:pPr>
            <a:r>
              <a:rPr lang="en-IN" sz="1600" dirty="0"/>
              <a:t>Out of total selling price of each </a:t>
            </a:r>
            <a:r>
              <a:rPr lang="en-IN" sz="1600" dirty="0" smtClean="0"/>
              <a:t>item, item# 15 was sold at 88.03 &amp; item# 28 at $87.88/-</a:t>
            </a:r>
          </a:p>
          <a:p>
            <a:pPr marL="411480" marR="0" lvl="0" indent="-342900" algn="l" defTabSz="914400" rtl="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tx2"/>
              </a:buClr>
              <a:buSzPct val="95000"/>
              <a:buFont typeface="Wingdings"/>
              <a:buChar char=""/>
              <a:tabLst/>
              <a:defRPr/>
            </a:pPr>
            <a:r>
              <a:rPr lang="en-IN" sz="1600" dirty="0" smtClean="0"/>
              <a:t>Cheapest item sold was item#5 at $18/-</a:t>
            </a:r>
            <a:endParaRPr lang="en-US" sz="16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85A1E-EECC-432B-8413-842CC4A00E62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7224" y="214290"/>
            <a:ext cx="7843838" cy="642942"/>
          </a:xfrm>
        </p:spPr>
        <p:txBody>
          <a:bodyPr/>
          <a:lstStyle/>
          <a:p>
            <a:r>
              <a:rPr lang="en-IN" sz="2500" dirty="0" smtClean="0"/>
              <a:t>Time Series Analysis - Decomposition</a:t>
            </a:r>
            <a:endParaRPr lang="en-US" sz="25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596" y="1142984"/>
            <a:ext cx="4143404" cy="1500198"/>
          </a:xfrm>
        </p:spPr>
        <p:txBody>
          <a:bodyPr>
            <a:normAutofit/>
          </a:bodyPr>
          <a:lstStyle/>
          <a:p>
            <a:r>
              <a:rPr lang="en-IN" sz="1600" dirty="0" smtClean="0"/>
              <a:t>Graph in the right shows the Trend component in the data.</a:t>
            </a:r>
            <a:endParaRPr lang="en-US" sz="1600" dirty="0" smtClean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714876" y="885880"/>
            <a:ext cx="4095757" cy="2453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28596" y="3000372"/>
            <a:ext cx="4286280" cy="367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4786314" y="4000504"/>
            <a:ext cx="3857652" cy="2214578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411480" marR="0" lvl="0" indent="-342900" algn="l" defTabSz="914400" rtl="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tx2"/>
              </a:buClr>
              <a:buSzPct val="95000"/>
              <a:buFont typeface="Wingdings"/>
              <a:buChar char=""/>
              <a:tabLst/>
              <a:defRPr/>
            </a:pPr>
            <a:r>
              <a:rPr kumimoji="0" lang="en-IN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Graph at the left shows the decomposed dataset</a:t>
            </a:r>
            <a:r>
              <a:rPr kumimoji="0" lang="en-IN" sz="16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by observed, trend, </a:t>
            </a:r>
            <a:r>
              <a:rPr kumimoji="0" lang="en-IN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seasonal  and residual component in the data.</a:t>
            </a:r>
            <a:endParaRPr kumimoji="0" lang="en-US" sz="1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85A1E-EECC-432B-8413-842CC4A00E62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tro">
  <a:themeElements>
    <a:clrScheme name="Metro">
      <a:dk1>
        <a:sysClr val="windowText" lastClr="000000"/>
      </a:dk1>
      <a:lt1>
        <a:sysClr val="window" lastClr="FFFFFF"/>
      </a:lt1>
      <a:dk2>
        <a:srgbClr val="4E5B6F"/>
      </a:dk2>
      <a:lt2>
        <a:srgbClr val="D6ECFF"/>
      </a:lt2>
      <a:accent1>
        <a:srgbClr val="7FD13B"/>
      </a:accent1>
      <a:accent2>
        <a:srgbClr val="EA157A"/>
      </a:accent2>
      <a:accent3>
        <a:srgbClr val="FEB80A"/>
      </a:accent3>
      <a:accent4>
        <a:srgbClr val="00ADDC"/>
      </a:accent4>
      <a:accent5>
        <a:srgbClr val="738AC8"/>
      </a:accent5>
      <a:accent6>
        <a:srgbClr val="1AB39F"/>
      </a:accent6>
      <a:hlink>
        <a:srgbClr val="EB8803"/>
      </a:hlink>
      <a:folHlink>
        <a:srgbClr val="5F7791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Metro">
      <a:fillStyleLst>
        <a:solidFill>
          <a:schemeClr val="phClr"/>
        </a:solidFill>
        <a:gradFill rotWithShape="1">
          <a:gsLst>
            <a:gs pos="0">
              <a:schemeClr val="phClr">
                <a:tint val="25000"/>
                <a:satMod val="125000"/>
              </a:schemeClr>
            </a:gs>
            <a:gs pos="40000">
              <a:schemeClr val="phClr">
                <a:tint val="55000"/>
                <a:satMod val="130000"/>
              </a:schemeClr>
            </a:gs>
            <a:gs pos="50000">
              <a:schemeClr val="phClr">
                <a:tint val="59000"/>
                <a:satMod val="130000"/>
              </a:schemeClr>
            </a:gs>
            <a:gs pos="65000">
              <a:schemeClr val="phClr">
                <a:tint val="55000"/>
                <a:satMod val="130000"/>
              </a:schemeClr>
            </a:gs>
            <a:gs pos="100000">
              <a:schemeClr val="phClr">
                <a:tint val="20000"/>
                <a:satMod val="12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48000"/>
                <a:satMod val="138000"/>
              </a:schemeClr>
            </a:gs>
            <a:gs pos="25000">
              <a:schemeClr val="phClr">
                <a:tint val="85000"/>
              </a:schemeClr>
            </a:gs>
            <a:gs pos="40000">
              <a:schemeClr val="phClr">
                <a:tint val="92000"/>
              </a:schemeClr>
            </a:gs>
            <a:gs pos="50000">
              <a:schemeClr val="phClr">
                <a:tint val="93000"/>
              </a:schemeClr>
            </a:gs>
            <a:gs pos="60000">
              <a:schemeClr val="phClr">
                <a:tint val="92000"/>
              </a:schemeClr>
            </a:gs>
            <a:gs pos="75000">
              <a:schemeClr val="phClr">
                <a:tint val="83000"/>
                <a:satMod val="108000"/>
              </a:schemeClr>
            </a:gs>
            <a:gs pos="100000">
              <a:schemeClr val="phClr">
                <a:tint val="48000"/>
                <a:satMod val="150000"/>
              </a:schemeClr>
            </a:gs>
          </a:gsLst>
          <a:lin ang="5400000" scaled="0"/>
        </a:gradFill>
      </a:fillStyleLst>
      <a:lnStyleLst>
        <a:ln w="12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alpha val="45000"/>
                <a:satMod val="120000"/>
              </a:schemeClr>
            </a:glow>
          </a:effectLst>
        </a:effectStyle>
        <a:effectStyle>
          <a:effectLst>
            <a:glow rad="63500">
              <a:schemeClr val="phClr">
                <a:alpha val="45000"/>
                <a:satMod val="120000"/>
              </a:schemeClr>
            </a:glo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>
            <a:bevelT w="0" h="0"/>
            <a:contourClr>
              <a:schemeClr val="phClr">
                <a:tint val="70000"/>
              </a:schemeClr>
            </a:contourClr>
          </a:sp3d>
        </a:effectStyle>
        <a:effectStyle>
          <a:effectLst>
            <a:glow rad="101500">
              <a:schemeClr val="phClr">
                <a:alpha val="42000"/>
                <a:satMod val="120000"/>
              </a:schemeClr>
            </a:glow>
          </a:effectLst>
          <a:scene3d>
            <a:camera prst="orthographicFront" fov="0">
              <a:rot lat="0" lon="0" rev="0"/>
            </a:camera>
            <a:lightRig rig="glow" dir="t">
              <a:rot lat="0" lon="0" rev="4800000"/>
            </a:lightRig>
          </a:scene3d>
          <a:sp3d prstMaterial="powder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bg1">
                <a:shade val="100000"/>
                <a:satMod val="150000"/>
              </a:schemeClr>
            </a:gs>
            <a:gs pos="65000">
              <a:schemeClr val="bg1">
                <a:shade val="90000"/>
                <a:satMod val="375000"/>
              </a:schemeClr>
            </a:gs>
            <a:gs pos="100000">
              <a:schemeClr val="phClr">
                <a:tint val="88000"/>
                <a:satMod val="400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0000"/>
                <a:satMod val="180000"/>
              </a:schemeClr>
              <a:schemeClr val="phClr">
                <a:tint val="90000"/>
                <a:satMod val="20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Metro</Template>
  <TotalTime>2953</TotalTime>
  <Words>1183</Words>
  <Application>Microsoft Office PowerPoint</Application>
  <PresentationFormat>On-screen Show (4:3)</PresentationFormat>
  <Paragraphs>134</Paragraphs>
  <Slides>22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Metro</vt:lpstr>
      <vt:lpstr>Store ITEM Sales Prediction – Time series (ARIMA model)</vt:lpstr>
      <vt:lpstr>Table of Contents</vt:lpstr>
      <vt:lpstr>Dataset Description &amp; Objective</vt:lpstr>
      <vt:lpstr>3 monthly Sales Prediction </vt:lpstr>
      <vt:lpstr>EDA – Sales Data Distribution &amp; Yearly Sales Trend</vt:lpstr>
      <vt:lpstr>EDA – Monthly &amp; Quarterly Sales Trend</vt:lpstr>
      <vt:lpstr>EDA – Most Expensive items sold &amp; Store with highest sales</vt:lpstr>
      <vt:lpstr>EDA - Items sold Quarterly &amp; Total selling price of each item</vt:lpstr>
      <vt:lpstr>Time Series Analysis - Decomposition</vt:lpstr>
      <vt:lpstr>Stationarity check using Rolling statistics and ADF test</vt:lpstr>
      <vt:lpstr>Data Transformation to achieve Stationarity</vt:lpstr>
      <vt:lpstr>ARIMA Model Evaluation, Prediction &amp; Reverted Prediction</vt:lpstr>
      <vt:lpstr>Store &amp; Item Sales Prediction </vt:lpstr>
      <vt:lpstr>EDA – Store Sales Trend (Weekly Store Sales &amp; Quartile Sales</vt:lpstr>
      <vt:lpstr>Additive Seasonal Decomposition of Average 'Store' Week-to-Week Sales </vt:lpstr>
      <vt:lpstr>EDA – Item Sales Trends (Weekly Item Sales &amp; Quartile Sales</vt:lpstr>
      <vt:lpstr>Additive Seasonal Decomposition of Average 'Item' Week-to-Week Sales </vt:lpstr>
      <vt:lpstr>Store &amp; Item Variability</vt:lpstr>
      <vt:lpstr>Day of Week Variability &amp; Sales by Day of Week </vt:lpstr>
      <vt:lpstr>ARIMA Model Evaluation, Prediction &amp; Reverted prediction </vt:lpstr>
      <vt:lpstr>Conclusion &amp; References</vt:lpstr>
      <vt:lpstr>Thank you!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vineeta nair</dc:creator>
  <cp:lastModifiedBy>vineeta nair</cp:lastModifiedBy>
  <cp:revision>112</cp:revision>
  <dcterms:created xsi:type="dcterms:W3CDTF">2020-11-15T07:16:25Z</dcterms:created>
  <dcterms:modified xsi:type="dcterms:W3CDTF">2020-11-17T11:49:55Z</dcterms:modified>
</cp:coreProperties>
</file>